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3"/>
  </p:notesMasterIdLst>
  <p:sldIdLst>
    <p:sldId id="257" r:id="rId2"/>
    <p:sldId id="258" r:id="rId3"/>
    <p:sldId id="259" r:id="rId4"/>
    <p:sldId id="289" r:id="rId5"/>
    <p:sldId id="260" r:id="rId6"/>
    <p:sldId id="271" r:id="rId7"/>
    <p:sldId id="286" r:id="rId8"/>
    <p:sldId id="288" r:id="rId9"/>
    <p:sldId id="272" r:id="rId10"/>
    <p:sldId id="287" r:id="rId11"/>
    <p:sldId id="273" r:id="rId12"/>
    <p:sldId id="261" r:id="rId13"/>
    <p:sldId id="290" r:id="rId14"/>
    <p:sldId id="274" r:id="rId15"/>
    <p:sldId id="275" r:id="rId16"/>
    <p:sldId id="276" r:id="rId17"/>
    <p:sldId id="262" r:id="rId18"/>
    <p:sldId id="263" r:id="rId19"/>
    <p:sldId id="280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AFCE2-ECDB-4C71-A1A1-7ACDBD24886F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19A66-C207-4E00-B5FD-36E30CF83E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115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9133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21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38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62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2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07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0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2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83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9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38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DB4F8-B35C-4B51-B524-CF8C3C852762}" type="datetimeFigureOut">
              <a:rPr lang="zh-CN" altLang="en-US" smtClean="0"/>
              <a:t>2021/5/9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C1715-0F7B-414E-84C3-942CC251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26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879599" y="1219862"/>
            <a:ext cx="2206018" cy="2310738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path path="circle">
              <a:fillToRect l="100000" b="100000"/>
            </a:path>
            <a:tileRect t="-100000" r="-100000"/>
          </a:gradFill>
          <a:ln w="12700">
            <a:noFill/>
          </a:ln>
          <a:effectLst>
            <a:outerShdw blurRad="635000" dist="762000" dir="7800000" sx="88000" sy="88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12"/>
          <p:cNvSpPr txBox="1"/>
          <p:nvPr/>
        </p:nvSpPr>
        <p:spPr>
          <a:xfrm>
            <a:off x="1733551" y="4001669"/>
            <a:ext cx="9848849" cy="1200361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600" dirty="0">
                <a:solidFill>
                  <a:srgbClr val="3E4150"/>
                </a:solidFill>
              </a:rPr>
              <a:t>Wireless Control of Autonomous Guided Vehicle Using Reinforcement Learning</a:t>
            </a:r>
            <a:endParaRPr lang="zh-CN" altLang="en-US" sz="3600" dirty="0">
              <a:solidFill>
                <a:srgbClr val="3E4150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1571416" y="3959358"/>
            <a:ext cx="620584" cy="1723138"/>
            <a:chOff x="11571416" y="3218099"/>
            <a:chExt cx="620584" cy="1723138"/>
          </a:xfrm>
        </p:grpSpPr>
        <p:sp>
          <p:nvSpPr>
            <p:cNvPr id="43" name="矩形 42"/>
            <p:cNvSpPr/>
            <p:nvPr/>
          </p:nvSpPr>
          <p:spPr>
            <a:xfrm>
              <a:off x="11571416" y="3218099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571416" y="4500799"/>
              <a:ext cx="620584" cy="44043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99" y="1296062"/>
            <a:ext cx="2206017" cy="220601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7281D79-2EDC-45C8-BE50-6083FDEBD017}"/>
              </a:ext>
            </a:extLst>
          </p:cNvPr>
          <p:cNvSpPr/>
          <p:nvPr/>
        </p:nvSpPr>
        <p:spPr>
          <a:xfrm>
            <a:off x="7667624" y="6488668"/>
            <a:ext cx="4524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2020 IEEE Global Communications Conference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667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Predictive Controller 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C2876CB9-997E-46F9-992B-D3982CC20B76}"/>
              </a:ext>
            </a:extLst>
          </p:cNvPr>
          <p:cNvSpPr/>
          <p:nvPr/>
        </p:nvSpPr>
        <p:spPr>
          <a:xfrm>
            <a:off x="6096001" y="6288899"/>
            <a:ext cx="60016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cs typeface="+mn-ea"/>
                <a:sym typeface="+mn-lt"/>
              </a:rPr>
              <a:t>[3]Agent-based Model Predictive Controller (AMPC) for Vehicular Stability with Experimental Results</a:t>
            </a:r>
            <a:endParaRPr lang="zh-CN" altLang="en-US" sz="1600" i="1" dirty="0"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E6B33411-F6D6-41A4-B73F-83C96B9C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179" y="1437600"/>
            <a:ext cx="3594631" cy="4666821"/>
          </a:xfrm>
          <a:prstGeom prst="rect">
            <a:avLst/>
          </a:prstGeom>
        </p:spPr>
      </p:pic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960B989-09AB-43E6-8F58-EC893B847F05}"/>
              </a:ext>
            </a:extLst>
          </p:cNvPr>
          <p:cNvCxnSpPr/>
          <p:nvPr/>
        </p:nvCxnSpPr>
        <p:spPr>
          <a:xfrm>
            <a:off x="94343" y="1003301"/>
            <a:ext cx="108637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EF11441-8570-41CA-BB62-426196376E20}"/>
              </a:ext>
            </a:extLst>
          </p:cNvPr>
          <p:cNvCxnSpPr/>
          <p:nvPr/>
        </p:nvCxnSpPr>
        <p:spPr>
          <a:xfrm>
            <a:off x="6096000" y="1003301"/>
            <a:ext cx="0" cy="55354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157BD3D3-0AC6-4322-A3C7-33A744C97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73" y="1155700"/>
            <a:ext cx="5506639" cy="55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5510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Safety Stability Criteria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BFEF65-335E-4E62-88C7-8FD7D0B7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5437"/>
            <a:ext cx="5840051" cy="42052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D6E409-11AE-44B4-8416-F2976CE9F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6" t="15169"/>
          <a:stretch/>
        </p:blipFill>
        <p:spPr>
          <a:xfrm>
            <a:off x="114300" y="5941862"/>
            <a:ext cx="5981700" cy="9161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F9AE98B-4DB2-4C5B-8382-F9698E2CEA3E}"/>
              </a:ext>
            </a:extLst>
          </p:cNvPr>
          <p:cNvSpPr txBox="1"/>
          <p:nvPr/>
        </p:nvSpPr>
        <p:spPr>
          <a:xfrm>
            <a:off x="7057748" y="1731146"/>
            <a:ext cx="4385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使用偏差估计稳定性是一种更简单和直观的方法，这里有两种方法即累计求和和概率法，本文采用后者。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常规的稳定性分析一般采用构造</a:t>
            </a:r>
            <a:r>
              <a:rPr lang="en-US" altLang="zh-CN" dirty="0"/>
              <a:t>Lyapunov Function </a:t>
            </a:r>
            <a:r>
              <a:rPr lang="zh-CN" altLang="en-US" dirty="0"/>
              <a:t>来证明系统函数收敛，</a:t>
            </a:r>
            <a:r>
              <a:rPr lang="en-US" altLang="zh-CN" dirty="0"/>
              <a:t> Lyapunov Function </a:t>
            </a:r>
            <a:r>
              <a:rPr lang="zh-CN" altLang="en-US" dirty="0"/>
              <a:t>的构造相当困难</a:t>
            </a:r>
            <a:r>
              <a:rPr lang="en-US" altLang="zh-CN" baseline="30000" dirty="0"/>
              <a:t>[5]</a:t>
            </a:r>
            <a:r>
              <a:rPr lang="en-US" altLang="zh-CN" dirty="0"/>
              <a:t> .</a:t>
            </a:r>
            <a:endParaRPr lang="zh-CN" altLang="en-US" baseline="30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2168DF-011C-4985-AFF9-59446D1BF50C}"/>
              </a:ext>
            </a:extLst>
          </p:cNvPr>
          <p:cNvSpPr/>
          <p:nvPr/>
        </p:nvSpPr>
        <p:spPr>
          <a:xfrm>
            <a:off x="7131345" y="6216185"/>
            <a:ext cx="42216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cs typeface="+mn-ea"/>
              </a:rPr>
              <a:t>[4] </a:t>
            </a:r>
            <a:r>
              <a:rPr lang="zh-CN" altLang="en-US" sz="1600" i="1" dirty="0">
                <a:cs typeface="+mn-ea"/>
              </a:rPr>
              <a:t>Nonlinear and Adaptive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79880" y="0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7924229" y="2146119"/>
            <a:ext cx="2559122" cy="654310"/>
            <a:chOff x="7924229" y="2146119"/>
            <a:chExt cx="2559122" cy="654310"/>
          </a:xfrm>
        </p:grpSpPr>
        <p:grpSp>
          <p:nvGrpSpPr>
            <p:cNvPr id="5" name="组合 4"/>
            <p:cNvGrpSpPr/>
            <p:nvPr/>
          </p:nvGrpSpPr>
          <p:grpSpPr>
            <a:xfrm>
              <a:off x="7924229" y="2146119"/>
              <a:ext cx="684290" cy="654310"/>
              <a:chOff x="6130971" y="1234452"/>
              <a:chExt cx="684290" cy="654310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6175941" y="1249442"/>
                <a:ext cx="639320" cy="639320"/>
              </a:xfrm>
              <a:prstGeom prst="roundRect">
                <a:avLst/>
              </a:prstGeom>
              <a:solidFill>
                <a:srgbClr val="FCFCF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130971" y="1234452"/>
                <a:ext cx="546945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9067579" y="221443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问题分析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09239" y="4059159"/>
            <a:ext cx="2881889" cy="654310"/>
            <a:chOff x="7909239" y="4059159"/>
            <a:chExt cx="2881889" cy="654310"/>
          </a:xfrm>
        </p:grpSpPr>
        <p:grpSp>
          <p:nvGrpSpPr>
            <p:cNvPr id="11" name="组合 10"/>
            <p:cNvGrpSpPr/>
            <p:nvPr/>
          </p:nvGrpSpPr>
          <p:grpSpPr>
            <a:xfrm>
              <a:off x="7909239" y="4059159"/>
              <a:ext cx="699280" cy="654310"/>
              <a:chOff x="6115981" y="3147492"/>
              <a:chExt cx="699280" cy="65431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6175941" y="3162482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115981" y="3147492"/>
                <a:ext cx="615874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9067579" y="4170397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问题公式化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909239" y="3092493"/>
            <a:ext cx="2574112" cy="654310"/>
            <a:chOff x="7909239" y="3092493"/>
            <a:chExt cx="2574112" cy="654310"/>
          </a:xfrm>
        </p:grpSpPr>
        <p:grpSp>
          <p:nvGrpSpPr>
            <p:cNvPr id="8" name="组合 7"/>
            <p:cNvGrpSpPr/>
            <p:nvPr/>
          </p:nvGrpSpPr>
          <p:grpSpPr>
            <a:xfrm>
              <a:off x="7909239" y="3092493"/>
              <a:ext cx="699280" cy="654310"/>
              <a:chOff x="6115981" y="2180826"/>
              <a:chExt cx="699280" cy="654310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6175941" y="2195816"/>
                <a:ext cx="639320" cy="639320"/>
              </a:xfrm>
              <a:prstGeom prst="roundRect">
                <a:avLst/>
              </a:prstGeom>
              <a:solidFill>
                <a:srgbClr val="F4F4F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115981" y="2180826"/>
                <a:ext cx="603050" cy="646331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  </a:t>
                </a:r>
                <a:r>
                  <a:rPr lang="en-US" altLang="zh-CN" sz="3600" dirty="0">
                    <a:solidFill>
                      <a:srgbClr val="C00102"/>
                    </a:solidFill>
                    <a:latin typeface="Impact" panose="020B0806030902050204" pitchFamily="34" charset="0"/>
                  </a:rPr>
                  <a:t>2</a:t>
                </a:r>
                <a:endParaRPr lang="en-US" altLang="zh-CN" sz="2800" dirty="0">
                  <a:solidFill>
                    <a:srgbClr val="C00102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9067579" y="320115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实验分析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662653" y="4888092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4400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问题解析</a:t>
            </a:r>
            <a:endParaRPr lang="zh-CN" altLang="zh-CN" sz="4400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3955504">
            <a:off x="-1777880" y="4895363"/>
            <a:ext cx="4472823" cy="3101282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664308" y="1992469"/>
            <a:ext cx="2448839" cy="2448839"/>
            <a:chOff x="1664308" y="1992469"/>
            <a:chExt cx="2448839" cy="2448839"/>
          </a:xfrm>
        </p:grpSpPr>
        <p:sp>
          <p:nvSpPr>
            <p:cNvPr id="26" name="椭圆 25"/>
            <p:cNvSpPr/>
            <p:nvPr/>
          </p:nvSpPr>
          <p:spPr>
            <a:xfrm>
              <a:off x="1664308" y="19924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Freeform 8"/>
            <p:cNvSpPr>
              <a:spLocks noEditPoints="1"/>
            </p:cNvSpPr>
            <p:nvPr/>
          </p:nvSpPr>
          <p:spPr bwMode="auto">
            <a:xfrm rot="2925393">
              <a:off x="2492536" y="2551571"/>
              <a:ext cx="781921" cy="1325149"/>
            </a:xfrm>
            <a:custGeom>
              <a:avLst/>
              <a:gdLst>
                <a:gd name="T0" fmla="*/ 24 w 112"/>
                <a:gd name="T1" fmla="*/ 148 h 192"/>
                <a:gd name="T2" fmla="*/ 28 w 112"/>
                <a:gd name="T3" fmla="*/ 52 h 192"/>
                <a:gd name="T4" fmla="*/ 32 w 112"/>
                <a:gd name="T5" fmla="*/ 172 h 192"/>
                <a:gd name="T6" fmla="*/ 8 w 112"/>
                <a:gd name="T7" fmla="*/ 184 h 192"/>
                <a:gd name="T8" fmla="*/ 32 w 112"/>
                <a:gd name="T9" fmla="*/ 172 h 192"/>
                <a:gd name="T10" fmla="*/ 8 w 112"/>
                <a:gd name="T11" fmla="*/ 35 h 192"/>
                <a:gd name="T12" fmla="*/ 32 w 112"/>
                <a:gd name="T13" fmla="*/ 164 h 192"/>
                <a:gd name="T14" fmla="*/ 32 w 112"/>
                <a:gd name="T15" fmla="*/ 192 h 192"/>
                <a:gd name="T16" fmla="*/ 0 w 112"/>
                <a:gd name="T17" fmla="*/ 184 h 192"/>
                <a:gd name="T18" fmla="*/ 0 w 112"/>
                <a:gd name="T19" fmla="*/ 32 h 192"/>
                <a:gd name="T20" fmla="*/ 20 w 112"/>
                <a:gd name="T21" fmla="*/ 0 h 192"/>
                <a:gd name="T22" fmla="*/ 39 w 112"/>
                <a:gd name="T23" fmla="*/ 32 h 192"/>
                <a:gd name="T24" fmla="*/ 40 w 112"/>
                <a:gd name="T25" fmla="*/ 184 h 192"/>
                <a:gd name="T26" fmla="*/ 108 w 112"/>
                <a:gd name="T27" fmla="*/ 164 h 192"/>
                <a:gd name="T28" fmla="*/ 84 w 112"/>
                <a:gd name="T29" fmla="*/ 172 h 192"/>
                <a:gd name="T30" fmla="*/ 108 w 112"/>
                <a:gd name="T31" fmla="*/ 164 h 192"/>
                <a:gd name="T32" fmla="*/ 92 w 112"/>
                <a:gd name="T33" fmla="*/ 140 h 192"/>
                <a:gd name="T34" fmla="*/ 108 w 112"/>
                <a:gd name="T35" fmla="*/ 148 h 192"/>
                <a:gd name="T36" fmla="*/ 108 w 112"/>
                <a:gd name="T37" fmla="*/ 116 h 192"/>
                <a:gd name="T38" fmla="*/ 84 w 112"/>
                <a:gd name="T39" fmla="*/ 124 h 192"/>
                <a:gd name="T40" fmla="*/ 108 w 112"/>
                <a:gd name="T41" fmla="*/ 116 h 192"/>
                <a:gd name="T42" fmla="*/ 92 w 112"/>
                <a:gd name="T43" fmla="*/ 92 h 192"/>
                <a:gd name="T44" fmla="*/ 108 w 112"/>
                <a:gd name="T45" fmla="*/ 100 h 192"/>
                <a:gd name="T46" fmla="*/ 108 w 112"/>
                <a:gd name="T47" fmla="*/ 68 h 192"/>
                <a:gd name="T48" fmla="*/ 84 w 112"/>
                <a:gd name="T49" fmla="*/ 76 h 192"/>
                <a:gd name="T50" fmla="*/ 108 w 112"/>
                <a:gd name="T51" fmla="*/ 68 h 192"/>
                <a:gd name="T52" fmla="*/ 92 w 112"/>
                <a:gd name="T53" fmla="*/ 44 h 192"/>
                <a:gd name="T54" fmla="*/ 108 w 112"/>
                <a:gd name="T55" fmla="*/ 52 h 192"/>
                <a:gd name="T56" fmla="*/ 108 w 112"/>
                <a:gd name="T57" fmla="*/ 20 h 192"/>
                <a:gd name="T58" fmla="*/ 84 w 112"/>
                <a:gd name="T59" fmla="*/ 28 h 192"/>
                <a:gd name="T60" fmla="*/ 108 w 112"/>
                <a:gd name="T61" fmla="*/ 20 h 192"/>
                <a:gd name="T62" fmla="*/ 64 w 112"/>
                <a:gd name="T63" fmla="*/ 192 h 192"/>
                <a:gd name="T64" fmla="*/ 56 w 112"/>
                <a:gd name="T65" fmla="*/ 8 h 192"/>
                <a:gd name="T66" fmla="*/ 104 w 112"/>
                <a:gd name="T67" fmla="*/ 0 h 192"/>
                <a:gd name="T68" fmla="*/ 112 w 112"/>
                <a:gd name="T69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92">
                  <a:moveTo>
                    <a:pt x="28" y="148"/>
                  </a:moveTo>
                  <a:cubicBezTo>
                    <a:pt x="24" y="148"/>
                    <a:pt x="24" y="148"/>
                    <a:pt x="24" y="148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lnTo>
                    <a:pt x="28" y="148"/>
                  </a:lnTo>
                  <a:close/>
                  <a:moveTo>
                    <a:pt x="32" y="172"/>
                  </a:moveTo>
                  <a:cubicBezTo>
                    <a:pt x="8" y="172"/>
                    <a:pt x="8" y="172"/>
                    <a:pt x="8" y="172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32" y="184"/>
                    <a:pt x="32" y="184"/>
                    <a:pt x="32" y="184"/>
                  </a:cubicBezTo>
                  <a:lnTo>
                    <a:pt x="32" y="172"/>
                  </a:lnTo>
                  <a:close/>
                  <a:moveTo>
                    <a:pt x="32" y="35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32" y="164"/>
                    <a:pt x="32" y="164"/>
                    <a:pt x="32" y="164"/>
                  </a:cubicBezTo>
                  <a:lnTo>
                    <a:pt x="32" y="35"/>
                  </a:lnTo>
                  <a:close/>
                  <a:moveTo>
                    <a:pt x="32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3" y="192"/>
                    <a:pt x="0" y="188"/>
                    <a:pt x="0" y="18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4"/>
                    <a:pt x="0" y="33"/>
                    <a:pt x="0" y="3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4" y="2"/>
                    <a:pt x="16" y="0"/>
                    <a:pt x="20" y="0"/>
                  </a:cubicBezTo>
                  <a:cubicBezTo>
                    <a:pt x="23" y="0"/>
                    <a:pt x="26" y="2"/>
                    <a:pt x="27" y="4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40" y="34"/>
                    <a:pt x="40" y="35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0" y="188"/>
                    <a:pt x="36" y="192"/>
                    <a:pt x="32" y="192"/>
                  </a:cubicBezTo>
                  <a:close/>
                  <a:moveTo>
                    <a:pt x="108" y="164"/>
                  </a:moveTo>
                  <a:cubicBezTo>
                    <a:pt x="84" y="164"/>
                    <a:pt x="84" y="164"/>
                    <a:pt x="84" y="164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108" y="172"/>
                    <a:pt x="108" y="172"/>
                    <a:pt x="108" y="172"/>
                  </a:cubicBezTo>
                  <a:lnTo>
                    <a:pt x="108" y="164"/>
                  </a:lnTo>
                  <a:close/>
                  <a:moveTo>
                    <a:pt x="108" y="140"/>
                  </a:moveTo>
                  <a:cubicBezTo>
                    <a:pt x="92" y="140"/>
                    <a:pt x="92" y="140"/>
                    <a:pt x="92" y="140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108" y="148"/>
                    <a:pt x="108" y="148"/>
                    <a:pt x="108" y="148"/>
                  </a:cubicBezTo>
                  <a:lnTo>
                    <a:pt x="108" y="140"/>
                  </a:lnTo>
                  <a:close/>
                  <a:moveTo>
                    <a:pt x="108" y="116"/>
                  </a:moveTo>
                  <a:cubicBezTo>
                    <a:pt x="84" y="116"/>
                    <a:pt x="84" y="116"/>
                    <a:pt x="84" y="116"/>
                  </a:cubicBezTo>
                  <a:cubicBezTo>
                    <a:pt x="84" y="124"/>
                    <a:pt x="84" y="124"/>
                    <a:pt x="84" y="124"/>
                  </a:cubicBezTo>
                  <a:cubicBezTo>
                    <a:pt x="108" y="124"/>
                    <a:pt x="108" y="124"/>
                    <a:pt x="108" y="124"/>
                  </a:cubicBezTo>
                  <a:lnTo>
                    <a:pt x="108" y="116"/>
                  </a:lnTo>
                  <a:close/>
                  <a:moveTo>
                    <a:pt x="108" y="92"/>
                  </a:moveTo>
                  <a:cubicBezTo>
                    <a:pt x="92" y="92"/>
                    <a:pt x="92" y="92"/>
                    <a:pt x="92" y="92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108" y="100"/>
                    <a:pt x="108" y="100"/>
                    <a:pt x="108" y="100"/>
                  </a:cubicBezTo>
                  <a:lnTo>
                    <a:pt x="108" y="92"/>
                  </a:lnTo>
                  <a:close/>
                  <a:moveTo>
                    <a:pt x="108" y="68"/>
                  </a:moveTo>
                  <a:cubicBezTo>
                    <a:pt x="84" y="68"/>
                    <a:pt x="84" y="68"/>
                    <a:pt x="84" y="68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108" y="76"/>
                    <a:pt x="108" y="76"/>
                    <a:pt x="108" y="76"/>
                  </a:cubicBezTo>
                  <a:lnTo>
                    <a:pt x="108" y="68"/>
                  </a:lnTo>
                  <a:close/>
                  <a:moveTo>
                    <a:pt x="108" y="44"/>
                  </a:moveTo>
                  <a:cubicBezTo>
                    <a:pt x="92" y="44"/>
                    <a:pt x="92" y="44"/>
                    <a:pt x="92" y="44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08" y="52"/>
                    <a:pt x="108" y="52"/>
                    <a:pt x="108" y="52"/>
                  </a:cubicBezTo>
                  <a:lnTo>
                    <a:pt x="108" y="44"/>
                  </a:lnTo>
                  <a:close/>
                  <a:moveTo>
                    <a:pt x="108" y="20"/>
                  </a:moveTo>
                  <a:cubicBezTo>
                    <a:pt x="84" y="20"/>
                    <a:pt x="84" y="20"/>
                    <a:pt x="84" y="20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108" y="28"/>
                    <a:pt x="108" y="28"/>
                    <a:pt x="108" y="28"/>
                  </a:cubicBezTo>
                  <a:lnTo>
                    <a:pt x="108" y="20"/>
                  </a:lnTo>
                  <a:close/>
                  <a:moveTo>
                    <a:pt x="104" y="192"/>
                  </a:moveTo>
                  <a:cubicBezTo>
                    <a:pt x="64" y="192"/>
                    <a:pt x="64" y="192"/>
                    <a:pt x="64" y="192"/>
                  </a:cubicBezTo>
                  <a:cubicBezTo>
                    <a:pt x="59" y="192"/>
                    <a:pt x="56" y="188"/>
                    <a:pt x="56" y="184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3"/>
                    <a:pt x="59" y="0"/>
                    <a:pt x="6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8" y="0"/>
                    <a:pt x="112" y="3"/>
                    <a:pt x="112" y="8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2" y="188"/>
                    <a:pt x="108" y="192"/>
                    <a:pt x="104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20" y="909738"/>
            <a:ext cx="3472651" cy="817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4"/>
            <a:ext cx="1002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Impact of Correlated Fading on the AGV Stability</a:t>
            </a:r>
            <a:endParaRPr lang="zh-CN" altLang="en-US" sz="28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340DED-4745-4603-8855-4F53E298E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95" y="2220015"/>
            <a:ext cx="5257800" cy="20383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D68CCE-8C4D-4F3F-94B2-921063152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080" y="1077903"/>
            <a:ext cx="5484145" cy="432257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905C87B-A3DA-4DED-9021-E87589EB2A4A}"/>
              </a:ext>
            </a:extLst>
          </p:cNvPr>
          <p:cNvSpPr/>
          <p:nvPr/>
        </p:nvSpPr>
        <p:spPr>
          <a:xfrm>
            <a:off x="763480" y="6033405"/>
            <a:ext cx="111221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i="1" dirty="0">
                <a:cs typeface="+mn-ea"/>
              </a:rPr>
              <a:t>[5] S. Tayade, P . Rost, A. Maeder, and H. D. Schotten, “Cloud control AGV over Rayleigh fading channel – the faster the better,” arXiv:1905.04115,May 2019.</a:t>
            </a:r>
          </a:p>
        </p:txBody>
      </p:sp>
    </p:spTree>
    <p:extLst>
      <p:ext uri="{BB962C8B-B14F-4D97-AF65-F5344CB8AC3E}">
        <p14:creationId xmlns:p14="http://schemas.microsoft.com/office/powerpoint/2010/main" val="4903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4"/>
            <a:ext cx="1002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Impact of Correlated Fading on the AGV Stability</a:t>
            </a:r>
            <a:endParaRPr lang="zh-CN" altLang="en-US" sz="28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2E8606-B531-4E7E-808D-4DAB8F168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91" y="2773791"/>
            <a:ext cx="5229225" cy="408622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2C5D15C-290E-4CC8-AD32-9D3B284AD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345" y="2448861"/>
            <a:ext cx="5353050" cy="417195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9FAFFE25-9B23-4A48-864D-E6D809870A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50" t="7339" r="2737" b="6756"/>
          <a:stretch/>
        </p:blipFill>
        <p:spPr>
          <a:xfrm>
            <a:off x="1261626" y="861136"/>
            <a:ext cx="4208016" cy="2037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526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Formulation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5CEBE0B-A50C-4D75-A7AA-C00F67C4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46" y="1519237"/>
            <a:ext cx="5286375" cy="3819525"/>
          </a:xfrm>
          <a:prstGeom prst="rect">
            <a:avLst/>
          </a:prstGeom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A000C54-C836-447F-B6BB-5C3EB37F93B2}"/>
              </a:ext>
            </a:extLst>
          </p:cNvPr>
          <p:cNvCxnSpPr>
            <a:cxnSpLocks/>
          </p:cNvCxnSpPr>
          <p:nvPr/>
        </p:nvCxnSpPr>
        <p:spPr>
          <a:xfrm flipH="1">
            <a:off x="5060271" y="2503503"/>
            <a:ext cx="958789" cy="32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5617555-2BC5-44FE-A578-BA449F6E4FC3}"/>
              </a:ext>
            </a:extLst>
          </p:cNvPr>
          <p:cNvSpPr txBox="1"/>
          <p:nvPr/>
        </p:nvSpPr>
        <p:spPr>
          <a:xfrm>
            <a:off x="6249281" y="2361460"/>
            <a:ext cx="71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阈值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5EA8A66-E6F5-4777-8E72-49FE26EB0559}"/>
              </a:ext>
            </a:extLst>
          </p:cNvPr>
          <p:cNvCxnSpPr>
            <a:cxnSpLocks/>
          </p:cNvCxnSpPr>
          <p:nvPr/>
        </p:nvCxnSpPr>
        <p:spPr>
          <a:xfrm>
            <a:off x="1006135" y="2730792"/>
            <a:ext cx="611081" cy="32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FFE79E01-AB46-44C5-9E5B-98CA6C6798D0}"/>
              </a:ext>
            </a:extLst>
          </p:cNvPr>
          <p:cNvSpPr txBox="1"/>
          <p:nvPr/>
        </p:nvSpPr>
        <p:spPr>
          <a:xfrm>
            <a:off x="395439" y="2361460"/>
            <a:ext cx="69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处罚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1B7CE7B-F23F-4EC7-B042-ADB54C9E60EE}"/>
              </a:ext>
            </a:extLst>
          </p:cNvPr>
          <p:cNvSpPr/>
          <p:nvPr/>
        </p:nvSpPr>
        <p:spPr>
          <a:xfrm>
            <a:off x="4660777" y="2831976"/>
            <a:ext cx="169273" cy="133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54DA7200-08EF-4C51-B8FB-5547D611D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42468" y="2805204"/>
            <a:ext cx="190500" cy="20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5759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 Model Configuration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27135" y="1860516"/>
            <a:ext cx="3490008" cy="5691759"/>
            <a:chOff x="1227135" y="1860516"/>
            <a:chExt cx="3490008" cy="5691759"/>
          </a:xfrm>
        </p:grpSpPr>
        <p:sp>
          <p:nvSpPr>
            <p:cNvPr id="27" name="Freeform 6"/>
            <p:cNvSpPr/>
            <p:nvPr/>
          </p:nvSpPr>
          <p:spPr>
            <a:xfrm>
              <a:off x="2236281" y="6099940"/>
              <a:ext cx="1498377" cy="1452335"/>
            </a:xfrm>
            <a:custGeom>
              <a:avLst/>
              <a:gdLst>
                <a:gd name="connsiteX0" fmla="*/ 55291 w 1064006"/>
                <a:gd name="connsiteY0" fmla="*/ 0 h 1188564"/>
                <a:gd name="connsiteX1" fmla="*/ 1008717 w 1064006"/>
                <a:gd name="connsiteY1" fmla="*/ 0 h 1188564"/>
                <a:gd name="connsiteX2" fmla="*/ 1005879 w 1064006"/>
                <a:gd name="connsiteY2" fmla="*/ 198055 h 1188564"/>
                <a:gd name="connsiteX3" fmla="*/ 1025324 w 1064006"/>
                <a:gd name="connsiteY3" fmla="*/ 201981 h 1188564"/>
                <a:gd name="connsiteX4" fmla="*/ 1064006 w 1064006"/>
                <a:gd name="connsiteY4" fmla="*/ 260338 h 1188564"/>
                <a:gd name="connsiteX5" fmla="*/ 1025324 w 1064006"/>
                <a:gd name="connsiteY5" fmla="*/ 318695 h 1188564"/>
                <a:gd name="connsiteX6" fmla="*/ 1004089 w 1064006"/>
                <a:gd name="connsiteY6" fmla="*/ 322982 h 1188564"/>
                <a:gd name="connsiteX7" fmla="*/ 1003464 w 1064006"/>
                <a:gd name="connsiteY7" fmla="*/ 366582 h 1188564"/>
                <a:gd name="connsiteX8" fmla="*/ 1025324 w 1064006"/>
                <a:gd name="connsiteY8" fmla="*/ 370996 h 1188564"/>
                <a:gd name="connsiteX9" fmla="*/ 1064006 w 1064006"/>
                <a:gd name="connsiteY9" fmla="*/ 429353 h 1188564"/>
                <a:gd name="connsiteX10" fmla="*/ 1025324 w 1064006"/>
                <a:gd name="connsiteY10" fmla="*/ 487710 h 1188564"/>
                <a:gd name="connsiteX11" fmla="*/ 1001659 w 1064006"/>
                <a:gd name="connsiteY11" fmla="*/ 492487 h 1188564"/>
                <a:gd name="connsiteX12" fmla="*/ 1001049 w 1064006"/>
                <a:gd name="connsiteY12" fmla="*/ 535111 h 1188564"/>
                <a:gd name="connsiteX13" fmla="*/ 1025324 w 1064006"/>
                <a:gd name="connsiteY13" fmla="*/ 540012 h 1188564"/>
                <a:gd name="connsiteX14" fmla="*/ 1064006 w 1064006"/>
                <a:gd name="connsiteY14" fmla="*/ 598369 h 1188564"/>
                <a:gd name="connsiteX15" fmla="*/ 1000672 w 1064006"/>
                <a:gd name="connsiteY15" fmla="*/ 661703 h 1188564"/>
                <a:gd name="connsiteX16" fmla="*/ 999234 w 1064006"/>
                <a:gd name="connsiteY16" fmla="*/ 661703 h 1188564"/>
                <a:gd name="connsiteX17" fmla="*/ 998628 w 1064006"/>
                <a:gd name="connsiteY17" fmla="*/ 704051 h 1188564"/>
                <a:gd name="connsiteX18" fmla="*/ 1000672 w 1064006"/>
                <a:gd name="connsiteY18" fmla="*/ 704051 h 1188564"/>
                <a:gd name="connsiteX19" fmla="*/ 1064006 w 1064006"/>
                <a:gd name="connsiteY19" fmla="*/ 767385 h 1188564"/>
                <a:gd name="connsiteX20" fmla="*/ 1000672 w 1064006"/>
                <a:gd name="connsiteY20" fmla="*/ 830719 h 1188564"/>
                <a:gd name="connsiteX21" fmla="*/ 961543 w 1064006"/>
                <a:gd name="connsiteY21" fmla="*/ 830719 h 1188564"/>
                <a:gd name="connsiteX22" fmla="*/ 960691 w 1064006"/>
                <a:gd name="connsiteY22" fmla="*/ 839174 h 1188564"/>
                <a:gd name="connsiteX23" fmla="*/ 532003 w 1064006"/>
                <a:gd name="connsiteY23" fmla="*/ 1188564 h 1188564"/>
                <a:gd name="connsiteX24" fmla="*/ 103315 w 1064006"/>
                <a:gd name="connsiteY24" fmla="*/ 839174 h 1188564"/>
                <a:gd name="connsiteX25" fmla="*/ 102463 w 1064006"/>
                <a:gd name="connsiteY25" fmla="*/ 830719 h 1188564"/>
                <a:gd name="connsiteX26" fmla="*/ 63334 w 1064006"/>
                <a:gd name="connsiteY26" fmla="*/ 830719 h 1188564"/>
                <a:gd name="connsiteX27" fmla="*/ 0 w 1064006"/>
                <a:gd name="connsiteY27" fmla="*/ 767385 h 1188564"/>
                <a:gd name="connsiteX28" fmla="*/ 63334 w 1064006"/>
                <a:gd name="connsiteY28" fmla="*/ 704051 h 1188564"/>
                <a:gd name="connsiteX29" fmla="*/ 65381 w 1064006"/>
                <a:gd name="connsiteY29" fmla="*/ 704051 h 1188564"/>
                <a:gd name="connsiteX30" fmla="*/ 64774 w 1064006"/>
                <a:gd name="connsiteY30" fmla="*/ 661703 h 1188564"/>
                <a:gd name="connsiteX31" fmla="*/ 63334 w 1064006"/>
                <a:gd name="connsiteY31" fmla="*/ 661703 h 1188564"/>
                <a:gd name="connsiteX32" fmla="*/ 0 w 1064006"/>
                <a:gd name="connsiteY32" fmla="*/ 598369 h 1188564"/>
                <a:gd name="connsiteX33" fmla="*/ 38682 w 1064006"/>
                <a:gd name="connsiteY33" fmla="*/ 540012 h 1188564"/>
                <a:gd name="connsiteX34" fmla="*/ 62960 w 1064006"/>
                <a:gd name="connsiteY34" fmla="*/ 535110 h 1188564"/>
                <a:gd name="connsiteX35" fmla="*/ 62349 w 1064006"/>
                <a:gd name="connsiteY35" fmla="*/ 492488 h 1188564"/>
                <a:gd name="connsiteX36" fmla="*/ 38682 w 1064006"/>
                <a:gd name="connsiteY36" fmla="*/ 487710 h 1188564"/>
                <a:gd name="connsiteX37" fmla="*/ 0 w 1064006"/>
                <a:gd name="connsiteY37" fmla="*/ 429353 h 1188564"/>
                <a:gd name="connsiteX38" fmla="*/ 38682 w 1064006"/>
                <a:gd name="connsiteY38" fmla="*/ 370996 h 1188564"/>
                <a:gd name="connsiteX39" fmla="*/ 60544 w 1064006"/>
                <a:gd name="connsiteY39" fmla="*/ 366582 h 1188564"/>
                <a:gd name="connsiteX40" fmla="*/ 59920 w 1064006"/>
                <a:gd name="connsiteY40" fmla="*/ 322982 h 1188564"/>
                <a:gd name="connsiteX41" fmla="*/ 38682 w 1064006"/>
                <a:gd name="connsiteY41" fmla="*/ 318695 h 1188564"/>
                <a:gd name="connsiteX42" fmla="*/ 0 w 1064006"/>
                <a:gd name="connsiteY42" fmla="*/ 260338 h 1188564"/>
                <a:gd name="connsiteX43" fmla="*/ 38682 w 1064006"/>
                <a:gd name="connsiteY43" fmla="*/ 201981 h 1188564"/>
                <a:gd name="connsiteX44" fmla="*/ 58129 w 1064006"/>
                <a:gd name="connsiteY44" fmla="*/ 198055 h 118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64006" h="1188564">
                  <a:moveTo>
                    <a:pt x="55291" y="0"/>
                  </a:moveTo>
                  <a:lnTo>
                    <a:pt x="1008717" y="0"/>
                  </a:lnTo>
                  <a:lnTo>
                    <a:pt x="1005879" y="198055"/>
                  </a:lnTo>
                  <a:lnTo>
                    <a:pt x="1025324" y="201981"/>
                  </a:lnTo>
                  <a:cubicBezTo>
                    <a:pt x="1048056" y="211596"/>
                    <a:pt x="1064006" y="234104"/>
                    <a:pt x="1064006" y="260338"/>
                  </a:cubicBezTo>
                  <a:cubicBezTo>
                    <a:pt x="1064006" y="286571"/>
                    <a:pt x="1048056" y="309080"/>
                    <a:pt x="1025324" y="318695"/>
                  </a:cubicBezTo>
                  <a:lnTo>
                    <a:pt x="1004089" y="322982"/>
                  </a:lnTo>
                  <a:lnTo>
                    <a:pt x="1003464" y="366582"/>
                  </a:lnTo>
                  <a:lnTo>
                    <a:pt x="1025324" y="370996"/>
                  </a:lnTo>
                  <a:cubicBezTo>
                    <a:pt x="1048056" y="380611"/>
                    <a:pt x="1064006" y="403119"/>
                    <a:pt x="1064006" y="429353"/>
                  </a:cubicBezTo>
                  <a:cubicBezTo>
                    <a:pt x="1064006" y="455586"/>
                    <a:pt x="1048056" y="478095"/>
                    <a:pt x="1025324" y="487710"/>
                  </a:cubicBezTo>
                  <a:lnTo>
                    <a:pt x="1001659" y="492487"/>
                  </a:lnTo>
                  <a:lnTo>
                    <a:pt x="1001049" y="535111"/>
                  </a:lnTo>
                  <a:lnTo>
                    <a:pt x="1025324" y="540012"/>
                  </a:lnTo>
                  <a:cubicBezTo>
                    <a:pt x="1048056" y="549627"/>
                    <a:pt x="1064006" y="572135"/>
                    <a:pt x="1064006" y="598369"/>
                  </a:cubicBezTo>
                  <a:cubicBezTo>
                    <a:pt x="1064006" y="633347"/>
                    <a:pt x="1035650" y="661703"/>
                    <a:pt x="1000672" y="661703"/>
                  </a:cubicBezTo>
                  <a:lnTo>
                    <a:pt x="999234" y="661703"/>
                  </a:lnTo>
                  <a:lnTo>
                    <a:pt x="998628" y="704051"/>
                  </a:lnTo>
                  <a:lnTo>
                    <a:pt x="1000672" y="704051"/>
                  </a:lnTo>
                  <a:cubicBezTo>
                    <a:pt x="1035650" y="704051"/>
                    <a:pt x="1064006" y="732407"/>
                    <a:pt x="1064006" y="767385"/>
                  </a:cubicBezTo>
                  <a:cubicBezTo>
                    <a:pt x="1064006" y="802363"/>
                    <a:pt x="1035650" y="830719"/>
                    <a:pt x="1000672" y="830719"/>
                  </a:cubicBezTo>
                  <a:lnTo>
                    <a:pt x="961543" y="830719"/>
                  </a:lnTo>
                  <a:lnTo>
                    <a:pt x="960691" y="839174"/>
                  </a:lnTo>
                  <a:cubicBezTo>
                    <a:pt x="919889" y="1038571"/>
                    <a:pt x="743463" y="1188564"/>
                    <a:pt x="532003" y="1188564"/>
                  </a:cubicBezTo>
                  <a:cubicBezTo>
                    <a:pt x="320544" y="1188564"/>
                    <a:pt x="144118" y="1038571"/>
                    <a:pt x="103315" y="839174"/>
                  </a:cubicBezTo>
                  <a:lnTo>
                    <a:pt x="102463" y="830719"/>
                  </a:lnTo>
                  <a:lnTo>
                    <a:pt x="63334" y="830719"/>
                  </a:lnTo>
                  <a:cubicBezTo>
                    <a:pt x="28356" y="830719"/>
                    <a:pt x="0" y="802363"/>
                    <a:pt x="0" y="767385"/>
                  </a:cubicBezTo>
                  <a:cubicBezTo>
                    <a:pt x="0" y="732407"/>
                    <a:pt x="28356" y="704051"/>
                    <a:pt x="63334" y="704051"/>
                  </a:cubicBezTo>
                  <a:lnTo>
                    <a:pt x="65381" y="704051"/>
                  </a:lnTo>
                  <a:lnTo>
                    <a:pt x="64774" y="661703"/>
                  </a:lnTo>
                  <a:lnTo>
                    <a:pt x="63334" y="661703"/>
                  </a:lnTo>
                  <a:cubicBezTo>
                    <a:pt x="28356" y="661703"/>
                    <a:pt x="0" y="633347"/>
                    <a:pt x="0" y="598369"/>
                  </a:cubicBezTo>
                  <a:cubicBezTo>
                    <a:pt x="0" y="572135"/>
                    <a:pt x="15950" y="549627"/>
                    <a:pt x="38682" y="540012"/>
                  </a:cubicBezTo>
                  <a:lnTo>
                    <a:pt x="62960" y="535110"/>
                  </a:lnTo>
                  <a:lnTo>
                    <a:pt x="62349" y="492488"/>
                  </a:lnTo>
                  <a:lnTo>
                    <a:pt x="38682" y="487710"/>
                  </a:lnTo>
                  <a:cubicBezTo>
                    <a:pt x="15950" y="478095"/>
                    <a:pt x="0" y="455586"/>
                    <a:pt x="0" y="429353"/>
                  </a:cubicBezTo>
                  <a:cubicBezTo>
                    <a:pt x="0" y="403119"/>
                    <a:pt x="15950" y="380611"/>
                    <a:pt x="38682" y="370996"/>
                  </a:cubicBezTo>
                  <a:lnTo>
                    <a:pt x="60544" y="366582"/>
                  </a:lnTo>
                  <a:lnTo>
                    <a:pt x="59920" y="322982"/>
                  </a:lnTo>
                  <a:lnTo>
                    <a:pt x="38682" y="318695"/>
                  </a:lnTo>
                  <a:cubicBezTo>
                    <a:pt x="15950" y="309080"/>
                    <a:pt x="0" y="286571"/>
                    <a:pt x="0" y="260338"/>
                  </a:cubicBezTo>
                  <a:cubicBezTo>
                    <a:pt x="0" y="234104"/>
                    <a:pt x="15950" y="211596"/>
                    <a:pt x="38682" y="201981"/>
                  </a:cubicBezTo>
                  <a:lnTo>
                    <a:pt x="58129" y="19805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8"/>
            <p:cNvSpPr/>
            <p:nvPr/>
          </p:nvSpPr>
          <p:spPr>
            <a:xfrm>
              <a:off x="2224602" y="5711453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9"/>
            <p:cNvSpPr/>
            <p:nvPr/>
          </p:nvSpPr>
          <p:spPr>
            <a:xfrm>
              <a:off x="3485481" y="5711453"/>
              <a:ext cx="196096" cy="196096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0"/>
            <p:cNvSpPr/>
            <p:nvPr/>
          </p:nvSpPr>
          <p:spPr>
            <a:xfrm>
              <a:off x="2880719" y="5760163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1"/>
            <p:cNvSpPr/>
            <p:nvPr/>
          </p:nvSpPr>
          <p:spPr>
            <a:xfrm>
              <a:off x="1805352" y="4980933"/>
              <a:ext cx="269529" cy="26952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2"/>
            <p:cNvSpPr/>
            <p:nvPr/>
          </p:nvSpPr>
          <p:spPr>
            <a:xfrm>
              <a:off x="1347021" y="4277242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3"/>
            <p:cNvSpPr/>
            <p:nvPr/>
          </p:nvSpPr>
          <p:spPr>
            <a:xfrm>
              <a:off x="1227135" y="3391890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4"/>
            <p:cNvSpPr/>
            <p:nvPr/>
          </p:nvSpPr>
          <p:spPr>
            <a:xfrm>
              <a:off x="1669749" y="2362391"/>
              <a:ext cx="269529" cy="26952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5"/>
            <p:cNvSpPr/>
            <p:nvPr/>
          </p:nvSpPr>
          <p:spPr>
            <a:xfrm>
              <a:off x="2369324" y="1905702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16"/>
            <p:cNvSpPr/>
            <p:nvPr/>
          </p:nvSpPr>
          <p:spPr>
            <a:xfrm>
              <a:off x="3210911" y="1860516"/>
              <a:ext cx="269529" cy="26952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17"/>
            <p:cNvSpPr/>
            <p:nvPr/>
          </p:nvSpPr>
          <p:spPr>
            <a:xfrm>
              <a:off x="4113345" y="2432677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8"/>
            <p:cNvSpPr/>
            <p:nvPr/>
          </p:nvSpPr>
          <p:spPr>
            <a:xfrm>
              <a:off x="4447614" y="3288091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9"/>
            <p:cNvSpPr/>
            <p:nvPr/>
          </p:nvSpPr>
          <p:spPr>
            <a:xfrm>
              <a:off x="4370586" y="4215504"/>
              <a:ext cx="269529" cy="26952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20"/>
            <p:cNvSpPr/>
            <p:nvPr/>
          </p:nvSpPr>
          <p:spPr>
            <a:xfrm>
              <a:off x="3868268" y="5042709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21"/>
            <p:cNvSpPr/>
            <p:nvPr/>
          </p:nvSpPr>
          <p:spPr>
            <a:xfrm>
              <a:off x="2506179" y="4894856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22"/>
            <p:cNvSpPr/>
            <p:nvPr/>
          </p:nvSpPr>
          <p:spPr>
            <a:xfrm>
              <a:off x="2189297" y="3279337"/>
              <a:ext cx="416779" cy="41677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23"/>
            <p:cNvSpPr/>
            <p:nvPr/>
          </p:nvSpPr>
          <p:spPr>
            <a:xfrm>
              <a:off x="2980555" y="4133403"/>
              <a:ext cx="609171" cy="609171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24"/>
            <p:cNvSpPr/>
            <p:nvPr/>
          </p:nvSpPr>
          <p:spPr>
            <a:xfrm>
              <a:off x="2580186" y="3937307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25"/>
            <p:cNvSpPr/>
            <p:nvPr/>
          </p:nvSpPr>
          <p:spPr>
            <a:xfrm>
              <a:off x="1918332" y="4011397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26"/>
            <p:cNvSpPr/>
            <p:nvPr/>
          </p:nvSpPr>
          <p:spPr>
            <a:xfrm>
              <a:off x="2973967" y="2525859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7"/>
            <p:cNvSpPr/>
            <p:nvPr/>
          </p:nvSpPr>
          <p:spPr>
            <a:xfrm>
              <a:off x="3255464" y="3029643"/>
              <a:ext cx="269529" cy="26952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28"/>
            <p:cNvSpPr/>
            <p:nvPr/>
          </p:nvSpPr>
          <p:spPr>
            <a:xfrm>
              <a:off x="3895103" y="3741868"/>
              <a:ext cx="269529" cy="269529"/>
            </a:xfrm>
            <a:prstGeom prst="ellipse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29"/>
            <p:cNvSpPr/>
            <p:nvPr/>
          </p:nvSpPr>
          <p:spPr>
            <a:xfrm>
              <a:off x="2158378" y="2529149"/>
              <a:ext cx="416779" cy="41677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30"/>
            <p:cNvSpPr/>
            <p:nvPr/>
          </p:nvSpPr>
          <p:spPr>
            <a:xfrm>
              <a:off x="3149579" y="3698350"/>
              <a:ext cx="196096" cy="196096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32"/>
            <p:cNvCxnSpPr>
              <a:stCxn id="28" idx="6"/>
              <a:endCxn id="30" idx="2"/>
            </p:cNvCxnSpPr>
            <p:nvPr/>
          </p:nvCxnSpPr>
          <p:spPr>
            <a:xfrm>
              <a:off x="2494131" y="5846217"/>
              <a:ext cx="386588" cy="1199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33"/>
            <p:cNvCxnSpPr>
              <a:stCxn id="30" idx="6"/>
              <a:endCxn id="29" idx="2"/>
            </p:cNvCxnSpPr>
            <p:nvPr/>
          </p:nvCxnSpPr>
          <p:spPr>
            <a:xfrm flipV="1">
              <a:off x="3076815" y="5809502"/>
              <a:ext cx="408666" cy="4871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34"/>
            <p:cNvCxnSpPr>
              <a:stCxn id="29" idx="7"/>
              <a:endCxn id="40" idx="3"/>
            </p:cNvCxnSpPr>
            <p:nvPr/>
          </p:nvCxnSpPr>
          <p:spPr>
            <a:xfrm flipV="1">
              <a:off x="3652859" y="5210087"/>
              <a:ext cx="244127" cy="530085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35"/>
            <p:cNvCxnSpPr>
              <a:stCxn id="40" idx="7"/>
              <a:endCxn id="39" idx="3"/>
            </p:cNvCxnSpPr>
            <p:nvPr/>
          </p:nvCxnSpPr>
          <p:spPr>
            <a:xfrm flipV="1">
              <a:off x="4035646" y="4445561"/>
              <a:ext cx="374412" cy="62586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36"/>
            <p:cNvCxnSpPr>
              <a:stCxn id="39" idx="0"/>
              <a:endCxn id="38" idx="4"/>
            </p:cNvCxnSpPr>
            <p:nvPr/>
          </p:nvCxnSpPr>
          <p:spPr>
            <a:xfrm flipV="1">
              <a:off x="4505351" y="3557620"/>
              <a:ext cx="77028" cy="65788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37"/>
            <p:cNvCxnSpPr>
              <a:stCxn id="38" idx="0"/>
              <a:endCxn id="37" idx="5"/>
            </p:cNvCxnSpPr>
            <p:nvPr/>
          </p:nvCxnSpPr>
          <p:spPr>
            <a:xfrm flipH="1" flipV="1">
              <a:off x="4343403" y="2662735"/>
              <a:ext cx="238976" cy="62535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38"/>
            <p:cNvCxnSpPr>
              <a:stCxn id="37" idx="1"/>
              <a:endCxn id="36" idx="6"/>
            </p:cNvCxnSpPr>
            <p:nvPr/>
          </p:nvCxnSpPr>
          <p:spPr>
            <a:xfrm flipH="1" flipV="1">
              <a:off x="3480440" y="1995280"/>
              <a:ext cx="672378" cy="47686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39"/>
            <p:cNvCxnSpPr>
              <a:stCxn id="36" idx="2"/>
              <a:endCxn id="35" idx="6"/>
            </p:cNvCxnSpPr>
            <p:nvPr/>
          </p:nvCxnSpPr>
          <p:spPr>
            <a:xfrm flipH="1">
              <a:off x="2638853" y="1995280"/>
              <a:ext cx="572057" cy="4518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40"/>
            <p:cNvCxnSpPr>
              <a:stCxn id="35" idx="2"/>
              <a:endCxn id="34" idx="7"/>
            </p:cNvCxnSpPr>
            <p:nvPr/>
          </p:nvCxnSpPr>
          <p:spPr>
            <a:xfrm flipH="1">
              <a:off x="1899807" y="2040467"/>
              <a:ext cx="469518" cy="36139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41"/>
            <p:cNvCxnSpPr>
              <a:stCxn id="34" idx="3"/>
              <a:endCxn id="33" idx="0"/>
            </p:cNvCxnSpPr>
            <p:nvPr/>
          </p:nvCxnSpPr>
          <p:spPr>
            <a:xfrm flipH="1">
              <a:off x="1361899" y="2592448"/>
              <a:ext cx="347322" cy="79944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42"/>
            <p:cNvCxnSpPr>
              <a:stCxn id="33" idx="4"/>
              <a:endCxn id="32" idx="0"/>
            </p:cNvCxnSpPr>
            <p:nvPr/>
          </p:nvCxnSpPr>
          <p:spPr>
            <a:xfrm>
              <a:off x="1361899" y="3661418"/>
              <a:ext cx="119886" cy="61582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43"/>
            <p:cNvCxnSpPr>
              <a:stCxn id="32" idx="5"/>
              <a:endCxn id="31" idx="1"/>
            </p:cNvCxnSpPr>
            <p:nvPr/>
          </p:nvCxnSpPr>
          <p:spPr>
            <a:xfrm>
              <a:off x="1577079" y="4507300"/>
              <a:ext cx="267745" cy="513105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44"/>
            <p:cNvCxnSpPr>
              <a:stCxn id="31" idx="4"/>
              <a:endCxn id="28" idx="1"/>
            </p:cNvCxnSpPr>
            <p:nvPr/>
          </p:nvCxnSpPr>
          <p:spPr>
            <a:xfrm>
              <a:off x="1940116" y="5250462"/>
              <a:ext cx="323957" cy="50046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45"/>
            <p:cNvCxnSpPr>
              <a:stCxn id="28" idx="7"/>
              <a:endCxn id="41" idx="4"/>
            </p:cNvCxnSpPr>
            <p:nvPr/>
          </p:nvCxnSpPr>
          <p:spPr>
            <a:xfrm flipV="1">
              <a:off x="2454660" y="5090952"/>
              <a:ext cx="149568" cy="65997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46"/>
            <p:cNvCxnSpPr>
              <a:stCxn id="41" idx="6"/>
              <a:endCxn id="40" idx="2"/>
            </p:cNvCxnSpPr>
            <p:nvPr/>
          </p:nvCxnSpPr>
          <p:spPr>
            <a:xfrm>
              <a:off x="2702275" y="4992905"/>
              <a:ext cx="1165993" cy="14785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47"/>
            <p:cNvCxnSpPr>
              <a:stCxn id="41" idx="5"/>
              <a:endCxn id="30" idx="0"/>
            </p:cNvCxnSpPr>
            <p:nvPr/>
          </p:nvCxnSpPr>
          <p:spPr>
            <a:xfrm>
              <a:off x="2673557" y="5062234"/>
              <a:ext cx="305211" cy="69792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48"/>
            <p:cNvCxnSpPr>
              <a:stCxn id="29" idx="1"/>
              <a:endCxn id="41" idx="5"/>
            </p:cNvCxnSpPr>
            <p:nvPr/>
          </p:nvCxnSpPr>
          <p:spPr>
            <a:xfrm flipH="1" flipV="1">
              <a:off x="2673557" y="5062234"/>
              <a:ext cx="840643" cy="67793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49"/>
            <p:cNvCxnSpPr>
              <a:stCxn id="41" idx="1"/>
              <a:endCxn id="45" idx="5"/>
            </p:cNvCxnSpPr>
            <p:nvPr/>
          </p:nvCxnSpPr>
          <p:spPr>
            <a:xfrm flipH="1" flipV="1">
              <a:off x="2085710" y="4178775"/>
              <a:ext cx="449187" cy="74479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50"/>
            <p:cNvCxnSpPr>
              <a:stCxn id="31" idx="7"/>
              <a:endCxn id="41" idx="2"/>
            </p:cNvCxnSpPr>
            <p:nvPr/>
          </p:nvCxnSpPr>
          <p:spPr>
            <a:xfrm flipV="1">
              <a:off x="2035409" y="4992905"/>
              <a:ext cx="470769" cy="2750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51"/>
            <p:cNvCxnSpPr>
              <a:stCxn id="45" idx="3"/>
              <a:endCxn id="32" idx="7"/>
            </p:cNvCxnSpPr>
            <p:nvPr/>
          </p:nvCxnSpPr>
          <p:spPr>
            <a:xfrm flipH="1">
              <a:off x="1577079" y="4178775"/>
              <a:ext cx="369972" cy="13793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52"/>
            <p:cNvCxnSpPr>
              <a:stCxn id="31" idx="0"/>
              <a:endCxn id="45" idx="4"/>
            </p:cNvCxnSpPr>
            <p:nvPr/>
          </p:nvCxnSpPr>
          <p:spPr>
            <a:xfrm flipV="1">
              <a:off x="1940116" y="4207494"/>
              <a:ext cx="76265" cy="77344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53"/>
            <p:cNvCxnSpPr>
              <a:stCxn id="45" idx="0"/>
              <a:endCxn id="34" idx="4"/>
            </p:cNvCxnSpPr>
            <p:nvPr/>
          </p:nvCxnSpPr>
          <p:spPr>
            <a:xfrm flipH="1" flipV="1">
              <a:off x="1804514" y="2631920"/>
              <a:ext cx="211867" cy="137947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54"/>
            <p:cNvCxnSpPr>
              <a:stCxn id="45" idx="1"/>
              <a:endCxn id="33" idx="6"/>
            </p:cNvCxnSpPr>
            <p:nvPr/>
          </p:nvCxnSpPr>
          <p:spPr>
            <a:xfrm flipH="1" flipV="1">
              <a:off x="1496664" y="3526654"/>
              <a:ext cx="450387" cy="51346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55"/>
            <p:cNvCxnSpPr>
              <a:stCxn id="34" idx="6"/>
              <a:endCxn id="49" idx="1"/>
            </p:cNvCxnSpPr>
            <p:nvPr/>
          </p:nvCxnSpPr>
          <p:spPr>
            <a:xfrm>
              <a:off x="1939278" y="2497155"/>
              <a:ext cx="280136" cy="9303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56"/>
            <p:cNvCxnSpPr>
              <a:stCxn id="49" idx="4"/>
              <a:endCxn id="42" idx="0"/>
            </p:cNvCxnSpPr>
            <p:nvPr/>
          </p:nvCxnSpPr>
          <p:spPr>
            <a:xfrm>
              <a:off x="2366768" y="2945928"/>
              <a:ext cx="30919" cy="33340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57"/>
            <p:cNvCxnSpPr>
              <a:stCxn id="42" idx="5"/>
              <a:endCxn id="44" idx="1"/>
            </p:cNvCxnSpPr>
            <p:nvPr/>
          </p:nvCxnSpPr>
          <p:spPr>
            <a:xfrm>
              <a:off x="2545040" y="3635080"/>
              <a:ext cx="63864" cy="330945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58"/>
            <p:cNvCxnSpPr>
              <a:stCxn id="44" idx="5"/>
              <a:endCxn id="43" idx="1"/>
            </p:cNvCxnSpPr>
            <p:nvPr/>
          </p:nvCxnSpPr>
          <p:spPr>
            <a:xfrm>
              <a:off x="2747564" y="4104685"/>
              <a:ext cx="322201" cy="11792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59"/>
            <p:cNvCxnSpPr>
              <a:stCxn id="43" idx="5"/>
              <a:endCxn id="40" idx="1"/>
            </p:cNvCxnSpPr>
            <p:nvPr/>
          </p:nvCxnSpPr>
          <p:spPr>
            <a:xfrm>
              <a:off x="3500515" y="4653364"/>
              <a:ext cx="396471" cy="41806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60"/>
            <p:cNvCxnSpPr>
              <a:stCxn id="43" idx="3"/>
              <a:endCxn id="41" idx="7"/>
            </p:cNvCxnSpPr>
            <p:nvPr/>
          </p:nvCxnSpPr>
          <p:spPr>
            <a:xfrm flipH="1">
              <a:off x="2673557" y="4653364"/>
              <a:ext cx="396209" cy="27021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61"/>
            <p:cNvCxnSpPr>
              <a:stCxn id="44" idx="3"/>
              <a:endCxn id="45" idx="6"/>
            </p:cNvCxnSpPr>
            <p:nvPr/>
          </p:nvCxnSpPr>
          <p:spPr>
            <a:xfrm flipH="1">
              <a:off x="2114428" y="4104685"/>
              <a:ext cx="494476" cy="476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62"/>
            <p:cNvCxnSpPr>
              <a:stCxn id="42" idx="3"/>
              <a:endCxn id="45" idx="7"/>
            </p:cNvCxnSpPr>
            <p:nvPr/>
          </p:nvCxnSpPr>
          <p:spPr>
            <a:xfrm flipH="1">
              <a:off x="2085710" y="3635080"/>
              <a:ext cx="164623" cy="405035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63"/>
            <p:cNvCxnSpPr>
              <a:stCxn id="42" idx="7"/>
              <a:endCxn id="46" idx="3"/>
            </p:cNvCxnSpPr>
            <p:nvPr/>
          </p:nvCxnSpPr>
          <p:spPr>
            <a:xfrm flipV="1">
              <a:off x="2545040" y="2693237"/>
              <a:ext cx="457645" cy="64713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64"/>
            <p:cNvCxnSpPr>
              <a:stCxn id="46" idx="7"/>
              <a:endCxn id="36" idx="3"/>
            </p:cNvCxnSpPr>
            <p:nvPr/>
          </p:nvCxnSpPr>
          <p:spPr>
            <a:xfrm flipV="1">
              <a:off x="3141345" y="2090573"/>
              <a:ext cx="109037" cy="46400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65"/>
            <p:cNvCxnSpPr>
              <a:stCxn id="49" idx="7"/>
              <a:endCxn id="36" idx="3"/>
            </p:cNvCxnSpPr>
            <p:nvPr/>
          </p:nvCxnSpPr>
          <p:spPr>
            <a:xfrm flipV="1">
              <a:off x="2514121" y="2090573"/>
              <a:ext cx="736261" cy="49961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66"/>
            <p:cNvCxnSpPr>
              <a:stCxn id="35" idx="5"/>
              <a:endCxn id="46" idx="1"/>
            </p:cNvCxnSpPr>
            <p:nvPr/>
          </p:nvCxnSpPr>
          <p:spPr>
            <a:xfrm>
              <a:off x="2599382" y="2135760"/>
              <a:ext cx="403303" cy="41881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67"/>
            <p:cNvCxnSpPr>
              <a:stCxn id="47" idx="7"/>
              <a:endCxn id="37" idx="3"/>
            </p:cNvCxnSpPr>
            <p:nvPr/>
          </p:nvCxnSpPr>
          <p:spPr>
            <a:xfrm flipV="1">
              <a:off x="3485522" y="2662735"/>
              <a:ext cx="667295" cy="40638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68"/>
            <p:cNvCxnSpPr>
              <a:stCxn id="47" idx="0"/>
              <a:endCxn id="36" idx="4"/>
            </p:cNvCxnSpPr>
            <p:nvPr/>
          </p:nvCxnSpPr>
          <p:spPr>
            <a:xfrm flipH="1" flipV="1">
              <a:off x="3345675" y="2130045"/>
              <a:ext cx="44554" cy="89959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69"/>
            <p:cNvCxnSpPr>
              <a:stCxn id="47" idx="1"/>
              <a:endCxn id="46" idx="5"/>
            </p:cNvCxnSpPr>
            <p:nvPr/>
          </p:nvCxnSpPr>
          <p:spPr>
            <a:xfrm flipH="1" flipV="1">
              <a:off x="3141345" y="2693237"/>
              <a:ext cx="153591" cy="37587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70"/>
            <p:cNvCxnSpPr>
              <a:stCxn id="50" idx="0"/>
              <a:endCxn id="47" idx="4"/>
            </p:cNvCxnSpPr>
            <p:nvPr/>
          </p:nvCxnSpPr>
          <p:spPr>
            <a:xfrm flipV="1">
              <a:off x="3247628" y="3299172"/>
              <a:ext cx="142601" cy="39917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71"/>
            <p:cNvCxnSpPr>
              <a:stCxn id="50" idx="4"/>
              <a:endCxn id="43" idx="0"/>
            </p:cNvCxnSpPr>
            <p:nvPr/>
          </p:nvCxnSpPr>
          <p:spPr>
            <a:xfrm>
              <a:off x="3247628" y="3894446"/>
              <a:ext cx="37513" cy="23895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72"/>
            <p:cNvCxnSpPr>
              <a:stCxn id="50" idx="1"/>
              <a:endCxn id="42" idx="6"/>
            </p:cNvCxnSpPr>
            <p:nvPr/>
          </p:nvCxnSpPr>
          <p:spPr>
            <a:xfrm flipH="1" flipV="1">
              <a:off x="2606076" y="3487727"/>
              <a:ext cx="572221" cy="23934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73"/>
            <p:cNvCxnSpPr>
              <a:stCxn id="43" idx="7"/>
              <a:endCxn id="48" idx="3"/>
            </p:cNvCxnSpPr>
            <p:nvPr/>
          </p:nvCxnSpPr>
          <p:spPr>
            <a:xfrm flipV="1">
              <a:off x="3500515" y="3971926"/>
              <a:ext cx="434059" cy="25068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74"/>
            <p:cNvCxnSpPr>
              <a:stCxn id="48" idx="0"/>
              <a:endCxn id="37" idx="4"/>
            </p:cNvCxnSpPr>
            <p:nvPr/>
          </p:nvCxnSpPr>
          <p:spPr>
            <a:xfrm flipV="1">
              <a:off x="4029868" y="2702206"/>
              <a:ext cx="218242" cy="103966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75"/>
            <p:cNvCxnSpPr>
              <a:stCxn id="48" idx="1"/>
              <a:endCxn id="47" idx="5"/>
            </p:cNvCxnSpPr>
            <p:nvPr/>
          </p:nvCxnSpPr>
          <p:spPr>
            <a:xfrm flipH="1" flipV="1">
              <a:off x="3485522" y="3259701"/>
              <a:ext cx="449053" cy="52163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76"/>
            <p:cNvCxnSpPr>
              <a:stCxn id="48" idx="7"/>
              <a:endCxn id="38" idx="3"/>
            </p:cNvCxnSpPr>
            <p:nvPr/>
          </p:nvCxnSpPr>
          <p:spPr>
            <a:xfrm flipV="1">
              <a:off x="4125161" y="3518148"/>
              <a:ext cx="361925" cy="263192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77"/>
            <p:cNvCxnSpPr>
              <a:stCxn id="48" idx="5"/>
              <a:endCxn id="39" idx="1"/>
            </p:cNvCxnSpPr>
            <p:nvPr/>
          </p:nvCxnSpPr>
          <p:spPr>
            <a:xfrm>
              <a:off x="4125161" y="3971926"/>
              <a:ext cx="284897" cy="28304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78"/>
            <p:cNvCxnSpPr>
              <a:stCxn id="40" idx="0"/>
              <a:endCxn id="48" idx="4"/>
            </p:cNvCxnSpPr>
            <p:nvPr/>
          </p:nvCxnSpPr>
          <p:spPr>
            <a:xfrm flipV="1">
              <a:off x="3966317" y="4011397"/>
              <a:ext cx="63551" cy="1031311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图片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F00233-77A6-4D44-9614-D47E9CF39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957" y="1251280"/>
            <a:ext cx="5314950" cy="465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35224" y="18745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6310931">
            <a:off x="9575921" y="4443605"/>
            <a:ext cx="4472823" cy="31012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85306" y="4680492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4400" b="1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仿真</a:t>
            </a:r>
            <a:endParaRPr lang="zh-CN" altLang="zh-CN" sz="4400" b="1" kern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17474" y="2027672"/>
            <a:ext cx="2448839" cy="2448839"/>
            <a:chOff x="8022705" y="1784869"/>
            <a:chExt cx="2448839" cy="2448839"/>
          </a:xfrm>
        </p:grpSpPr>
        <p:sp>
          <p:nvSpPr>
            <p:cNvPr id="8" name="椭圆 7"/>
            <p:cNvSpPr/>
            <p:nvPr/>
          </p:nvSpPr>
          <p:spPr>
            <a:xfrm>
              <a:off x="8022705" y="17848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 7"/>
            <p:cNvSpPr>
              <a:spLocks noEditPoints="1"/>
            </p:cNvSpPr>
            <p:nvPr/>
          </p:nvSpPr>
          <p:spPr bwMode="auto">
            <a:xfrm>
              <a:off x="8657035" y="2464185"/>
              <a:ext cx="1169717" cy="984354"/>
            </a:xfrm>
            <a:custGeom>
              <a:avLst/>
              <a:gdLst>
                <a:gd name="T0" fmla="*/ 156 w 192"/>
                <a:gd name="T1" fmla="*/ 17 h 161"/>
                <a:gd name="T2" fmla="*/ 128 w 192"/>
                <a:gd name="T3" fmla="*/ 45 h 161"/>
                <a:gd name="T4" fmla="*/ 64 w 192"/>
                <a:gd name="T5" fmla="*/ 45 h 161"/>
                <a:gd name="T6" fmla="*/ 60 w 192"/>
                <a:gd name="T7" fmla="*/ 29 h 161"/>
                <a:gd name="T8" fmla="*/ 64 w 192"/>
                <a:gd name="T9" fmla="*/ 40 h 161"/>
                <a:gd name="T10" fmla="*/ 70 w 192"/>
                <a:gd name="T11" fmla="*/ 47 h 161"/>
                <a:gd name="T12" fmla="*/ 168 w 192"/>
                <a:gd name="T13" fmla="*/ 109 h 161"/>
                <a:gd name="T14" fmla="*/ 148 w 192"/>
                <a:gd name="T15" fmla="*/ 141 h 161"/>
                <a:gd name="T16" fmla="*/ 168 w 192"/>
                <a:gd name="T17" fmla="*/ 109 h 161"/>
                <a:gd name="T18" fmla="*/ 148 w 192"/>
                <a:gd name="T19" fmla="*/ 81 h 161"/>
                <a:gd name="T20" fmla="*/ 168 w 192"/>
                <a:gd name="T21" fmla="*/ 97 h 161"/>
                <a:gd name="T22" fmla="*/ 136 w 192"/>
                <a:gd name="T23" fmla="*/ 109 h 161"/>
                <a:gd name="T24" fmla="*/ 116 w 192"/>
                <a:gd name="T25" fmla="*/ 141 h 161"/>
                <a:gd name="T26" fmla="*/ 136 w 192"/>
                <a:gd name="T27" fmla="*/ 109 h 161"/>
                <a:gd name="T28" fmla="*/ 116 w 192"/>
                <a:gd name="T29" fmla="*/ 81 h 161"/>
                <a:gd name="T30" fmla="*/ 136 w 192"/>
                <a:gd name="T31" fmla="*/ 97 h 161"/>
                <a:gd name="T32" fmla="*/ 104 w 192"/>
                <a:gd name="T33" fmla="*/ 109 h 161"/>
                <a:gd name="T34" fmla="*/ 84 w 192"/>
                <a:gd name="T35" fmla="*/ 141 h 161"/>
                <a:gd name="T36" fmla="*/ 104 w 192"/>
                <a:gd name="T37" fmla="*/ 109 h 161"/>
                <a:gd name="T38" fmla="*/ 84 w 192"/>
                <a:gd name="T39" fmla="*/ 81 h 161"/>
                <a:gd name="T40" fmla="*/ 104 w 192"/>
                <a:gd name="T41" fmla="*/ 97 h 161"/>
                <a:gd name="T42" fmla="*/ 64 w 192"/>
                <a:gd name="T43" fmla="*/ 25 h 161"/>
                <a:gd name="T44" fmla="*/ 64 w 192"/>
                <a:gd name="T45" fmla="*/ 57 h 161"/>
                <a:gd name="T46" fmla="*/ 64 w 192"/>
                <a:gd name="T47" fmla="*/ 25 h 161"/>
                <a:gd name="T48" fmla="*/ 20 w 192"/>
                <a:gd name="T49" fmla="*/ 109 h 161"/>
                <a:gd name="T50" fmla="*/ 44 w 192"/>
                <a:gd name="T51" fmla="*/ 149 h 161"/>
                <a:gd name="T52" fmla="*/ 40 w 192"/>
                <a:gd name="T53" fmla="*/ 81 h 161"/>
                <a:gd name="T54" fmla="*/ 20 w 192"/>
                <a:gd name="T55" fmla="*/ 97 h 161"/>
                <a:gd name="T56" fmla="*/ 40 w 192"/>
                <a:gd name="T57" fmla="*/ 81 h 161"/>
                <a:gd name="T58" fmla="*/ 72 w 192"/>
                <a:gd name="T59" fmla="*/ 81 h 161"/>
                <a:gd name="T60" fmla="*/ 52 w 192"/>
                <a:gd name="T61" fmla="*/ 97 h 161"/>
                <a:gd name="T62" fmla="*/ 48 w 192"/>
                <a:gd name="T63" fmla="*/ 149 h 161"/>
                <a:gd name="T64" fmla="*/ 72 w 192"/>
                <a:gd name="T65" fmla="*/ 109 h 161"/>
                <a:gd name="T66" fmla="*/ 48 w 192"/>
                <a:gd name="T67" fmla="*/ 149 h 161"/>
                <a:gd name="T68" fmla="*/ 188 w 192"/>
                <a:gd name="T69" fmla="*/ 161 h 161"/>
                <a:gd name="T70" fmla="*/ 4 w 192"/>
                <a:gd name="T71" fmla="*/ 65 h 161"/>
                <a:gd name="T72" fmla="*/ 0 w 192"/>
                <a:gd name="T73" fmla="*/ 61 h 161"/>
                <a:gd name="T74" fmla="*/ 8 w 192"/>
                <a:gd name="T75" fmla="*/ 53 h 161"/>
                <a:gd name="T76" fmla="*/ 123 w 192"/>
                <a:gd name="T77" fmla="*/ 53 h 161"/>
                <a:gd name="T78" fmla="*/ 192 w 192"/>
                <a:gd name="T79" fmla="*/ 53 h 161"/>
                <a:gd name="T80" fmla="*/ 188 w 192"/>
                <a:gd name="T81" fmla="*/ 65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2" h="161">
                  <a:moveTo>
                    <a:pt x="95" y="17"/>
                  </a:moveTo>
                  <a:cubicBezTo>
                    <a:pt x="156" y="17"/>
                    <a:pt x="156" y="17"/>
                    <a:pt x="156" y="17"/>
                  </a:cubicBezTo>
                  <a:cubicBezTo>
                    <a:pt x="192" y="45"/>
                    <a:pt x="192" y="45"/>
                    <a:pt x="192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95" y="17"/>
                  </a:lnTo>
                  <a:close/>
                  <a:moveTo>
                    <a:pt x="64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0" y="47"/>
                    <a:pt x="70" y="47"/>
                    <a:pt x="70" y="47"/>
                  </a:cubicBezTo>
                  <a:lnTo>
                    <a:pt x="64" y="45"/>
                  </a:lnTo>
                  <a:close/>
                  <a:moveTo>
                    <a:pt x="168" y="109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68" y="141"/>
                    <a:pt x="168" y="141"/>
                    <a:pt x="168" y="141"/>
                  </a:cubicBezTo>
                  <a:lnTo>
                    <a:pt x="168" y="109"/>
                  </a:lnTo>
                  <a:close/>
                  <a:moveTo>
                    <a:pt x="168" y="81"/>
                  </a:moveTo>
                  <a:cubicBezTo>
                    <a:pt x="148" y="81"/>
                    <a:pt x="148" y="81"/>
                    <a:pt x="148" y="81"/>
                  </a:cubicBezTo>
                  <a:cubicBezTo>
                    <a:pt x="148" y="97"/>
                    <a:pt x="148" y="97"/>
                    <a:pt x="148" y="97"/>
                  </a:cubicBezTo>
                  <a:cubicBezTo>
                    <a:pt x="168" y="97"/>
                    <a:pt x="168" y="97"/>
                    <a:pt x="168" y="97"/>
                  </a:cubicBezTo>
                  <a:lnTo>
                    <a:pt x="168" y="81"/>
                  </a:lnTo>
                  <a:close/>
                  <a:moveTo>
                    <a:pt x="136" y="109"/>
                  </a:moveTo>
                  <a:cubicBezTo>
                    <a:pt x="116" y="109"/>
                    <a:pt x="116" y="109"/>
                    <a:pt x="116" y="109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36" y="141"/>
                    <a:pt x="136" y="141"/>
                    <a:pt x="136" y="141"/>
                  </a:cubicBezTo>
                  <a:lnTo>
                    <a:pt x="136" y="109"/>
                  </a:lnTo>
                  <a:close/>
                  <a:moveTo>
                    <a:pt x="136" y="81"/>
                  </a:moveTo>
                  <a:cubicBezTo>
                    <a:pt x="116" y="81"/>
                    <a:pt x="116" y="81"/>
                    <a:pt x="116" y="81"/>
                  </a:cubicBezTo>
                  <a:cubicBezTo>
                    <a:pt x="116" y="97"/>
                    <a:pt x="116" y="97"/>
                    <a:pt x="116" y="97"/>
                  </a:cubicBezTo>
                  <a:cubicBezTo>
                    <a:pt x="136" y="97"/>
                    <a:pt x="136" y="97"/>
                    <a:pt x="136" y="97"/>
                  </a:cubicBezTo>
                  <a:lnTo>
                    <a:pt x="136" y="81"/>
                  </a:lnTo>
                  <a:close/>
                  <a:moveTo>
                    <a:pt x="104" y="109"/>
                  </a:moveTo>
                  <a:cubicBezTo>
                    <a:pt x="84" y="109"/>
                    <a:pt x="84" y="109"/>
                    <a:pt x="84" y="109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104" y="141"/>
                    <a:pt x="104" y="141"/>
                    <a:pt x="104" y="141"/>
                  </a:cubicBezTo>
                  <a:lnTo>
                    <a:pt x="104" y="109"/>
                  </a:lnTo>
                  <a:close/>
                  <a:moveTo>
                    <a:pt x="104" y="81"/>
                  </a:moveTo>
                  <a:cubicBezTo>
                    <a:pt x="84" y="81"/>
                    <a:pt x="84" y="81"/>
                    <a:pt x="84" y="81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104" y="97"/>
                    <a:pt x="104" y="97"/>
                    <a:pt x="104" y="97"/>
                  </a:cubicBezTo>
                  <a:lnTo>
                    <a:pt x="104" y="81"/>
                  </a:lnTo>
                  <a:close/>
                  <a:moveTo>
                    <a:pt x="64" y="25"/>
                  </a:moveTo>
                  <a:cubicBezTo>
                    <a:pt x="55" y="25"/>
                    <a:pt x="48" y="32"/>
                    <a:pt x="48" y="41"/>
                  </a:cubicBezTo>
                  <a:cubicBezTo>
                    <a:pt x="48" y="49"/>
                    <a:pt x="55" y="57"/>
                    <a:pt x="64" y="57"/>
                  </a:cubicBezTo>
                  <a:cubicBezTo>
                    <a:pt x="72" y="57"/>
                    <a:pt x="80" y="49"/>
                    <a:pt x="80" y="41"/>
                  </a:cubicBezTo>
                  <a:cubicBezTo>
                    <a:pt x="80" y="32"/>
                    <a:pt x="72" y="25"/>
                    <a:pt x="64" y="25"/>
                  </a:cubicBezTo>
                  <a:close/>
                  <a:moveTo>
                    <a:pt x="44" y="109"/>
                  </a:moveTo>
                  <a:cubicBezTo>
                    <a:pt x="20" y="109"/>
                    <a:pt x="20" y="109"/>
                    <a:pt x="20" y="109"/>
                  </a:cubicBezTo>
                  <a:cubicBezTo>
                    <a:pt x="20" y="149"/>
                    <a:pt x="20" y="149"/>
                    <a:pt x="20" y="149"/>
                  </a:cubicBezTo>
                  <a:cubicBezTo>
                    <a:pt x="44" y="149"/>
                    <a:pt x="44" y="149"/>
                    <a:pt x="44" y="149"/>
                  </a:cubicBezTo>
                  <a:lnTo>
                    <a:pt x="44" y="109"/>
                  </a:lnTo>
                  <a:close/>
                  <a:moveTo>
                    <a:pt x="40" y="81"/>
                  </a:moveTo>
                  <a:cubicBezTo>
                    <a:pt x="20" y="81"/>
                    <a:pt x="20" y="81"/>
                    <a:pt x="20" y="81"/>
                  </a:cubicBezTo>
                  <a:cubicBezTo>
                    <a:pt x="20" y="97"/>
                    <a:pt x="20" y="97"/>
                    <a:pt x="20" y="97"/>
                  </a:cubicBezTo>
                  <a:cubicBezTo>
                    <a:pt x="40" y="97"/>
                    <a:pt x="40" y="97"/>
                    <a:pt x="40" y="97"/>
                  </a:cubicBezTo>
                  <a:lnTo>
                    <a:pt x="40" y="81"/>
                  </a:lnTo>
                  <a:close/>
                  <a:moveTo>
                    <a:pt x="72" y="97"/>
                  </a:moveTo>
                  <a:cubicBezTo>
                    <a:pt x="72" y="81"/>
                    <a:pt x="72" y="81"/>
                    <a:pt x="72" y="8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52" y="97"/>
                    <a:pt x="52" y="97"/>
                    <a:pt x="52" y="97"/>
                  </a:cubicBezTo>
                  <a:lnTo>
                    <a:pt x="72" y="97"/>
                  </a:lnTo>
                  <a:close/>
                  <a:moveTo>
                    <a:pt x="48" y="149"/>
                  </a:moveTo>
                  <a:cubicBezTo>
                    <a:pt x="72" y="149"/>
                    <a:pt x="72" y="149"/>
                    <a:pt x="72" y="14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48" y="109"/>
                    <a:pt x="48" y="109"/>
                    <a:pt x="48" y="109"/>
                  </a:cubicBezTo>
                  <a:lnTo>
                    <a:pt x="48" y="149"/>
                  </a:lnTo>
                  <a:close/>
                  <a:moveTo>
                    <a:pt x="188" y="65"/>
                  </a:moveTo>
                  <a:cubicBezTo>
                    <a:pt x="188" y="161"/>
                    <a:pt x="188" y="161"/>
                    <a:pt x="188" y="161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26" y="37"/>
                    <a:pt x="63" y="2"/>
                    <a:pt x="63" y="1"/>
                  </a:cubicBezTo>
                  <a:cubicBezTo>
                    <a:pt x="63" y="0"/>
                    <a:pt x="104" y="36"/>
                    <a:pt x="123" y="53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2" y="65"/>
                    <a:pt x="192" y="65"/>
                    <a:pt x="192" y="65"/>
                  </a:cubicBezTo>
                  <a:lnTo>
                    <a:pt x="188" y="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20" y="909738"/>
            <a:ext cx="3472651" cy="8178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9E94E5-A4D7-4E50-ABD7-AAA2290D0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16" y="355348"/>
            <a:ext cx="5162550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07" y="0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380526" y="4888092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4400" b="1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改进与思考</a:t>
            </a:r>
            <a:endParaRPr lang="zh-CN" altLang="zh-CN" sz="4400" b="1" kern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64308" y="1992469"/>
            <a:ext cx="2448839" cy="2448839"/>
            <a:chOff x="1664308" y="1992469"/>
            <a:chExt cx="2448839" cy="2448839"/>
          </a:xfrm>
        </p:grpSpPr>
        <p:sp>
          <p:nvSpPr>
            <p:cNvPr id="19" name="椭圆 18"/>
            <p:cNvSpPr/>
            <p:nvPr/>
          </p:nvSpPr>
          <p:spPr>
            <a:xfrm>
              <a:off x="1664308" y="19924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246506" y="2716025"/>
              <a:ext cx="1273986" cy="1001725"/>
            </a:xfrm>
            <a:custGeom>
              <a:avLst/>
              <a:gdLst>
                <a:gd name="T0" fmla="*/ 186 w 390"/>
                <a:gd name="T1" fmla="*/ 267 h 306"/>
                <a:gd name="T2" fmla="*/ 187 w 390"/>
                <a:gd name="T3" fmla="*/ 305 h 306"/>
                <a:gd name="T4" fmla="*/ 154 w 390"/>
                <a:gd name="T5" fmla="*/ 287 h 306"/>
                <a:gd name="T6" fmla="*/ 137 w 390"/>
                <a:gd name="T7" fmla="*/ 208 h 306"/>
                <a:gd name="T8" fmla="*/ 124 w 390"/>
                <a:gd name="T9" fmla="*/ 266 h 306"/>
                <a:gd name="T10" fmla="*/ 108 w 390"/>
                <a:gd name="T11" fmla="*/ 190 h 306"/>
                <a:gd name="T12" fmla="*/ 42 w 390"/>
                <a:gd name="T13" fmla="*/ 210 h 306"/>
                <a:gd name="T14" fmla="*/ 25 w 390"/>
                <a:gd name="T15" fmla="*/ 135 h 306"/>
                <a:gd name="T16" fmla="*/ 11 w 390"/>
                <a:gd name="T17" fmla="*/ 188 h 306"/>
                <a:gd name="T18" fmla="*/ 0 w 390"/>
                <a:gd name="T19" fmla="*/ 154 h 306"/>
                <a:gd name="T20" fmla="*/ 20 w 390"/>
                <a:gd name="T21" fmla="*/ 116 h 306"/>
                <a:gd name="T22" fmla="*/ 189 w 390"/>
                <a:gd name="T23" fmla="*/ 229 h 306"/>
                <a:gd name="T24" fmla="*/ 192 w 390"/>
                <a:gd name="T25" fmla="*/ 240 h 306"/>
                <a:gd name="T26" fmla="*/ 121 w 390"/>
                <a:gd name="T27" fmla="*/ 87 h 306"/>
                <a:gd name="T28" fmla="*/ 131 w 390"/>
                <a:gd name="T29" fmla="*/ 125 h 306"/>
                <a:gd name="T30" fmla="*/ 198 w 390"/>
                <a:gd name="T31" fmla="*/ 115 h 306"/>
                <a:gd name="T32" fmla="*/ 188 w 390"/>
                <a:gd name="T33" fmla="*/ 77 h 306"/>
                <a:gd name="T34" fmla="*/ 327 w 390"/>
                <a:gd name="T35" fmla="*/ 54 h 306"/>
                <a:gd name="T36" fmla="*/ 298 w 390"/>
                <a:gd name="T37" fmla="*/ 5 h 306"/>
                <a:gd name="T38" fmla="*/ 327 w 390"/>
                <a:gd name="T39" fmla="*/ 54 h 306"/>
                <a:gd name="T40" fmla="*/ 126 w 390"/>
                <a:gd name="T41" fmla="*/ 0 h 306"/>
                <a:gd name="T42" fmla="*/ 140 w 390"/>
                <a:gd name="T43" fmla="*/ 54 h 306"/>
                <a:gd name="T44" fmla="*/ 305 w 390"/>
                <a:gd name="T45" fmla="*/ 77 h 306"/>
                <a:gd name="T46" fmla="*/ 238 w 390"/>
                <a:gd name="T47" fmla="*/ 87 h 306"/>
                <a:gd name="T48" fmla="*/ 248 w 390"/>
                <a:gd name="T49" fmla="*/ 125 h 306"/>
                <a:gd name="T50" fmla="*/ 315 w 390"/>
                <a:gd name="T51" fmla="*/ 115 h 306"/>
                <a:gd name="T52" fmla="*/ 305 w 390"/>
                <a:gd name="T53" fmla="*/ 77 h 306"/>
                <a:gd name="T54" fmla="*/ 209 w 390"/>
                <a:gd name="T55" fmla="*/ 62 h 306"/>
                <a:gd name="T56" fmla="*/ 201 w 390"/>
                <a:gd name="T57" fmla="*/ 62 h 306"/>
                <a:gd name="T58" fmla="*/ 107 w 390"/>
                <a:gd name="T59" fmla="*/ 121 h 306"/>
                <a:gd name="T60" fmla="*/ 192 w 390"/>
                <a:gd name="T61" fmla="*/ 140 h 306"/>
                <a:gd name="T62" fmla="*/ 225 w 390"/>
                <a:gd name="T63" fmla="*/ 121 h 306"/>
                <a:gd name="T64" fmla="*/ 309 w 390"/>
                <a:gd name="T65" fmla="*/ 140 h 306"/>
                <a:gd name="T66" fmla="*/ 329 w 390"/>
                <a:gd name="T67" fmla="*/ 62 h 306"/>
                <a:gd name="T68" fmla="*/ 227 w 390"/>
                <a:gd name="T69" fmla="*/ 62 h 306"/>
                <a:gd name="T70" fmla="*/ 209 w 390"/>
                <a:gd name="T71" fmla="*/ 62 h 306"/>
                <a:gd name="T72" fmla="*/ 196 w 390"/>
                <a:gd name="T73" fmla="*/ 294 h 306"/>
                <a:gd name="T74" fmla="*/ 376 w 390"/>
                <a:gd name="T75" fmla="*/ 219 h 306"/>
                <a:gd name="T76" fmla="*/ 384 w 390"/>
                <a:gd name="T77" fmla="*/ 235 h 306"/>
                <a:gd name="T78" fmla="*/ 200 w 390"/>
                <a:gd name="T79" fmla="*/ 257 h 306"/>
                <a:gd name="T80" fmla="*/ 378 w 390"/>
                <a:gd name="T81" fmla="*/ 191 h 306"/>
                <a:gd name="T82" fmla="*/ 198 w 390"/>
                <a:gd name="T83" fmla="*/ 252 h 306"/>
                <a:gd name="T84" fmla="*/ 200 w 390"/>
                <a:gd name="T85" fmla="*/ 257 h 306"/>
                <a:gd name="T86" fmla="*/ 203 w 390"/>
                <a:gd name="T87" fmla="*/ 222 h 306"/>
                <a:gd name="T88" fmla="*/ 375 w 390"/>
                <a:gd name="T89" fmla="*/ 163 h 306"/>
                <a:gd name="T90" fmla="*/ 376 w 390"/>
                <a:gd name="T91" fmla="*/ 147 h 306"/>
                <a:gd name="T92" fmla="*/ 340 w 390"/>
                <a:gd name="T93" fmla="*/ 126 h 306"/>
                <a:gd name="T94" fmla="*/ 351 w 390"/>
                <a:gd name="T95" fmla="*/ 152 h 306"/>
                <a:gd name="T96" fmla="*/ 122 w 390"/>
                <a:gd name="T97" fmla="*/ 152 h 306"/>
                <a:gd name="T98" fmla="*/ 121 w 390"/>
                <a:gd name="T99" fmla="*/ 152 h 306"/>
                <a:gd name="T100" fmla="*/ 95 w 390"/>
                <a:gd name="T101" fmla="*/ 90 h 306"/>
                <a:gd name="T102" fmla="*/ 28 w 390"/>
                <a:gd name="T103" fmla="*/ 94 h 306"/>
                <a:gd name="T104" fmla="*/ 26 w 390"/>
                <a:gd name="T105" fmla="*/ 110 h 306"/>
                <a:gd name="T106" fmla="*/ 194 w 390"/>
                <a:gd name="T107" fmla="*/ 222 h 306"/>
                <a:gd name="T108" fmla="*/ 197 w 390"/>
                <a:gd name="T109" fmla="*/ 36 h 306"/>
                <a:gd name="T110" fmla="*/ 227 w 390"/>
                <a:gd name="T111" fmla="*/ 50 h 306"/>
                <a:gd name="T112" fmla="*/ 183 w 390"/>
                <a:gd name="T113" fmla="*/ 50 h 306"/>
                <a:gd name="T114" fmla="*/ 156 w 390"/>
                <a:gd name="T115" fmla="*/ 50 h 306"/>
                <a:gd name="T116" fmla="*/ 303 w 390"/>
                <a:gd name="T117" fmla="*/ 100 h 306"/>
                <a:gd name="T118" fmla="*/ 300 w 390"/>
                <a:gd name="T119" fmla="*/ 113 h 306"/>
                <a:gd name="T120" fmla="*/ 254 w 390"/>
                <a:gd name="T121" fmla="*/ 8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0" h="306">
                  <a:moveTo>
                    <a:pt x="192" y="240"/>
                  </a:moveTo>
                  <a:cubicBezTo>
                    <a:pt x="187" y="249"/>
                    <a:pt x="185" y="258"/>
                    <a:pt x="186" y="267"/>
                  </a:cubicBezTo>
                  <a:cubicBezTo>
                    <a:pt x="186" y="275"/>
                    <a:pt x="189" y="284"/>
                    <a:pt x="192" y="293"/>
                  </a:cubicBezTo>
                  <a:cubicBezTo>
                    <a:pt x="194" y="298"/>
                    <a:pt x="192" y="303"/>
                    <a:pt x="187" y="305"/>
                  </a:cubicBezTo>
                  <a:cubicBezTo>
                    <a:pt x="184" y="306"/>
                    <a:pt x="181" y="305"/>
                    <a:pt x="178" y="304"/>
                  </a:cubicBezTo>
                  <a:cubicBezTo>
                    <a:pt x="154" y="287"/>
                    <a:pt x="154" y="287"/>
                    <a:pt x="154" y="287"/>
                  </a:cubicBezTo>
                  <a:cubicBezTo>
                    <a:pt x="148" y="263"/>
                    <a:pt x="147" y="241"/>
                    <a:pt x="155" y="220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25" y="229"/>
                    <a:pt x="127" y="257"/>
                    <a:pt x="132" y="272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16" y="251"/>
                    <a:pt x="118" y="224"/>
                    <a:pt x="126" y="201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96" y="216"/>
                    <a:pt x="98" y="238"/>
                    <a:pt x="103" y="252"/>
                  </a:cubicBezTo>
                  <a:cubicBezTo>
                    <a:pt x="42" y="210"/>
                    <a:pt x="42" y="210"/>
                    <a:pt x="42" y="210"/>
                  </a:cubicBezTo>
                  <a:cubicBezTo>
                    <a:pt x="37" y="187"/>
                    <a:pt x="36" y="166"/>
                    <a:pt x="44" y="147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12" y="162"/>
                    <a:pt x="20" y="185"/>
                    <a:pt x="27" y="19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0" y="187"/>
                    <a:pt x="9" y="186"/>
                    <a:pt x="8" y="184"/>
                  </a:cubicBezTo>
                  <a:cubicBezTo>
                    <a:pt x="4" y="175"/>
                    <a:pt x="1" y="165"/>
                    <a:pt x="0" y="154"/>
                  </a:cubicBezTo>
                  <a:cubicBezTo>
                    <a:pt x="0" y="143"/>
                    <a:pt x="2" y="132"/>
                    <a:pt x="8" y="120"/>
                  </a:cubicBezTo>
                  <a:cubicBezTo>
                    <a:pt x="10" y="115"/>
                    <a:pt x="15" y="113"/>
                    <a:pt x="20" y="116"/>
                  </a:cubicBezTo>
                  <a:cubicBezTo>
                    <a:pt x="20" y="116"/>
                    <a:pt x="21" y="116"/>
                    <a:pt x="21" y="116"/>
                  </a:cubicBezTo>
                  <a:cubicBezTo>
                    <a:pt x="189" y="229"/>
                    <a:pt x="189" y="229"/>
                    <a:pt x="189" y="229"/>
                  </a:cubicBezTo>
                  <a:cubicBezTo>
                    <a:pt x="192" y="231"/>
                    <a:pt x="194" y="236"/>
                    <a:pt x="192" y="240"/>
                  </a:cubicBezTo>
                  <a:cubicBezTo>
                    <a:pt x="192" y="240"/>
                    <a:pt x="192" y="240"/>
                    <a:pt x="192" y="240"/>
                  </a:cubicBezTo>
                  <a:close/>
                  <a:moveTo>
                    <a:pt x="131" y="77"/>
                  </a:moveTo>
                  <a:cubicBezTo>
                    <a:pt x="121" y="87"/>
                    <a:pt x="121" y="87"/>
                    <a:pt x="121" y="87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31" y="77"/>
                    <a:pt x="131" y="77"/>
                    <a:pt x="131" y="77"/>
                  </a:cubicBezTo>
                  <a:close/>
                  <a:moveTo>
                    <a:pt x="327" y="54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327" y="54"/>
                    <a:pt x="327" y="54"/>
                    <a:pt x="327" y="54"/>
                  </a:cubicBezTo>
                  <a:close/>
                  <a:moveTo>
                    <a:pt x="107" y="54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40" y="54"/>
                    <a:pt x="140" y="54"/>
                    <a:pt x="140" y="54"/>
                  </a:cubicBezTo>
                  <a:cubicBezTo>
                    <a:pt x="107" y="54"/>
                    <a:pt x="107" y="54"/>
                    <a:pt x="107" y="54"/>
                  </a:cubicBezTo>
                  <a:close/>
                  <a:moveTo>
                    <a:pt x="305" y="77"/>
                  </a:moveTo>
                  <a:cubicBezTo>
                    <a:pt x="248" y="77"/>
                    <a:pt x="248" y="77"/>
                    <a:pt x="248" y="7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115"/>
                    <a:pt x="238" y="115"/>
                    <a:pt x="238" y="11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305" y="125"/>
                    <a:pt x="305" y="125"/>
                    <a:pt x="305" y="12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87"/>
                    <a:pt x="315" y="87"/>
                    <a:pt x="315" y="87"/>
                  </a:cubicBezTo>
                  <a:cubicBezTo>
                    <a:pt x="305" y="77"/>
                    <a:pt x="305" y="77"/>
                    <a:pt x="305" y="77"/>
                  </a:cubicBezTo>
                  <a:close/>
                  <a:moveTo>
                    <a:pt x="209" y="62"/>
                  </a:moveTo>
                  <a:cubicBezTo>
                    <a:pt x="209" y="62"/>
                    <a:pt x="209" y="62"/>
                    <a:pt x="209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25" y="121"/>
                    <a:pt x="225" y="121"/>
                    <a:pt x="225" y="121"/>
                  </a:cubicBezTo>
                  <a:cubicBezTo>
                    <a:pt x="244" y="140"/>
                    <a:pt x="244" y="140"/>
                    <a:pt x="244" y="140"/>
                  </a:cubicBezTo>
                  <a:cubicBezTo>
                    <a:pt x="309" y="140"/>
                    <a:pt x="309" y="140"/>
                    <a:pt x="309" y="140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27" y="62"/>
                    <a:pt x="227" y="62"/>
                    <a:pt x="227" y="62"/>
                  </a:cubicBezTo>
                  <a:cubicBezTo>
                    <a:pt x="218" y="62"/>
                    <a:pt x="218" y="62"/>
                    <a:pt x="218" y="62"/>
                  </a:cubicBezTo>
                  <a:cubicBezTo>
                    <a:pt x="209" y="62"/>
                    <a:pt x="209" y="62"/>
                    <a:pt x="209" y="62"/>
                  </a:cubicBezTo>
                  <a:close/>
                  <a:moveTo>
                    <a:pt x="208" y="298"/>
                  </a:moveTo>
                  <a:cubicBezTo>
                    <a:pt x="204" y="300"/>
                    <a:pt x="198" y="298"/>
                    <a:pt x="196" y="294"/>
                  </a:cubicBezTo>
                  <a:cubicBezTo>
                    <a:pt x="194" y="289"/>
                    <a:pt x="196" y="284"/>
                    <a:pt x="200" y="282"/>
                  </a:cubicBezTo>
                  <a:cubicBezTo>
                    <a:pt x="376" y="219"/>
                    <a:pt x="376" y="219"/>
                    <a:pt x="376" y="219"/>
                  </a:cubicBezTo>
                  <a:cubicBezTo>
                    <a:pt x="381" y="217"/>
                    <a:pt x="386" y="219"/>
                    <a:pt x="388" y="223"/>
                  </a:cubicBezTo>
                  <a:cubicBezTo>
                    <a:pt x="390" y="228"/>
                    <a:pt x="389" y="233"/>
                    <a:pt x="384" y="235"/>
                  </a:cubicBezTo>
                  <a:cubicBezTo>
                    <a:pt x="208" y="298"/>
                    <a:pt x="208" y="298"/>
                    <a:pt x="208" y="298"/>
                  </a:cubicBezTo>
                  <a:close/>
                  <a:moveTo>
                    <a:pt x="200" y="257"/>
                  </a:moveTo>
                  <a:cubicBezTo>
                    <a:pt x="376" y="195"/>
                    <a:pt x="376" y="195"/>
                    <a:pt x="376" y="195"/>
                  </a:cubicBezTo>
                  <a:cubicBezTo>
                    <a:pt x="378" y="194"/>
                    <a:pt x="378" y="192"/>
                    <a:pt x="378" y="191"/>
                  </a:cubicBezTo>
                  <a:cubicBezTo>
                    <a:pt x="377" y="189"/>
                    <a:pt x="375" y="189"/>
                    <a:pt x="374" y="189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196" y="253"/>
                    <a:pt x="196" y="254"/>
                    <a:pt x="196" y="256"/>
                  </a:cubicBezTo>
                  <a:cubicBezTo>
                    <a:pt x="197" y="257"/>
                    <a:pt x="199" y="258"/>
                    <a:pt x="200" y="257"/>
                  </a:cubicBezTo>
                  <a:close/>
                  <a:moveTo>
                    <a:pt x="194" y="222"/>
                  </a:moveTo>
                  <a:cubicBezTo>
                    <a:pt x="197" y="224"/>
                    <a:pt x="200" y="224"/>
                    <a:pt x="203" y="222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375" y="163"/>
                    <a:pt x="375" y="163"/>
                    <a:pt x="375" y="163"/>
                  </a:cubicBezTo>
                  <a:cubicBezTo>
                    <a:pt x="380" y="161"/>
                    <a:pt x="382" y="155"/>
                    <a:pt x="379" y="151"/>
                  </a:cubicBezTo>
                  <a:cubicBezTo>
                    <a:pt x="379" y="149"/>
                    <a:pt x="377" y="148"/>
                    <a:pt x="376" y="147"/>
                  </a:cubicBezTo>
                  <a:cubicBezTo>
                    <a:pt x="340" y="124"/>
                    <a:pt x="340" y="124"/>
                    <a:pt x="340" y="124"/>
                  </a:cubicBezTo>
                  <a:cubicBezTo>
                    <a:pt x="340" y="126"/>
                    <a:pt x="340" y="126"/>
                    <a:pt x="340" y="126"/>
                  </a:cubicBezTo>
                  <a:cubicBezTo>
                    <a:pt x="328" y="138"/>
                    <a:pt x="328" y="138"/>
                    <a:pt x="328" y="138"/>
                  </a:cubicBezTo>
                  <a:cubicBezTo>
                    <a:pt x="351" y="152"/>
                    <a:pt x="351" y="152"/>
                    <a:pt x="351" y="152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71"/>
                    <a:pt x="95" y="71"/>
                    <a:pt x="95" y="71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3" y="96"/>
                    <a:pt x="21" y="101"/>
                    <a:pt x="23" y="106"/>
                  </a:cubicBezTo>
                  <a:cubicBezTo>
                    <a:pt x="24" y="107"/>
                    <a:pt x="25" y="109"/>
                    <a:pt x="26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194" y="222"/>
                    <a:pt x="194" y="222"/>
                    <a:pt x="194" y="222"/>
                  </a:cubicBezTo>
                  <a:close/>
                  <a:moveTo>
                    <a:pt x="156" y="50"/>
                  </a:moveTo>
                  <a:cubicBezTo>
                    <a:pt x="197" y="36"/>
                    <a:pt x="197" y="36"/>
                    <a:pt x="197" y="36"/>
                  </a:cubicBezTo>
                  <a:cubicBezTo>
                    <a:pt x="200" y="35"/>
                    <a:pt x="203" y="35"/>
                    <a:pt x="206" y="37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18" y="50"/>
                    <a:pt x="218" y="50"/>
                    <a:pt x="218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56" y="50"/>
                    <a:pt x="156" y="50"/>
                    <a:pt x="156" y="50"/>
                  </a:cubicBezTo>
                  <a:close/>
                  <a:moveTo>
                    <a:pt x="287" y="89"/>
                  </a:moveTo>
                  <a:cubicBezTo>
                    <a:pt x="303" y="100"/>
                    <a:pt x="303" y="100"/>
                    <a:pt x="303" y="100"/>
                  </a:cubicBezTo>
                  <a:cubicBezTo>
                    <a:pt x="303" y="110"/>
                    <a:pt x="303" y="110"/>
                    <a:pt x="303" y="110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291" y="113"/>
                    <a:pt x="291" y="113"/>
                    <a:pt x="291" y="113"/>
                  </a:cubicBezTo>
                  <a:cubicBezTo>
                    <a:pt x="254" y="89"/>
                    <a:pt x="254" y="89"/>
                    <a:pt x="254" y="89"/>
                  </a:cubicBezTo>
                  <a:lnTo>
                    <a:pt x="287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3955504">
            <a:off x="-1777880" y="4895363"/>
            <a:ext cx="4472823" cy="310128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73" y="859994"/>
            <a:ext cx="3472651" cy="817834"/>
          </a:xfrm>
          <a:prstGeom prst="rect">
            <a:avLst/>
          </a:prstGeom>
        </p:spPr>
      </p:pic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25A67EDC-86C2-4FDA-8AA7-199BCDA85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48" y="561252"/>
            <a:ext cx="5884752" cy="588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思考与改进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B39504E-026C-4541-9711-F99E7C97F915}"/>
              </a:ext>
            </a:extLst>
          </p:cNvPr>
          <p:cNvCxnSpPr/>
          <p:nvPr/>
        </p:nvCxnSpPr>
        <p:spPr>
          <a:xfrm>
            <a:off x="6228784" y="1140737"/>
            <a:ext cx="0" cy="457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9F16E10-FE83-4729-A097-02AFC34CD3B4}"/>
              </a:ext>
            </a:extLst>
          </p:cNvPr>
          <p:cNvSpPr txBox="1"/>
          <p:nvPr/>
        </p:nvSpPr>
        <p:spPr>
          <a:xfrm>
            <a:off x="688063" y="1747319"/>
            <a:ext cx="4716834" cy="278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稳定性分析方法，这种方法至少在车联网的路径规划等应用上有参考价值的，并且这个方法比较简单。</a:t>
            </a:r>
            <a:endParaRPr lang="en-US" altLang="zh-CN" dirty="0"/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信道与车辆速度之间的关联，可以根据车辆的速度选择不同通信策略。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AE2613C-2F7E-42CC-8E84-C5AEEE9976E6}"/>
              </a:ext>
            </a:extLst>
          </p:cNvPr>
          <p:cNvSpPr txBox="1"/>
          <p:nvPr/>
        </p:nvSpPr>
        <p:spPr>
          <a:xfrm>
            <a:off x="6571306" y="1747319"/>
            <a:ext cx="4716834" cy="11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控制器可以进行改变，例如</a:t>
            </a:r>
            <a:r>
              <a:rPr lang="en-US" altLang="zh-CN" dirty="0"/>
              <a:t>MPC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按服务分类型选择通信策略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D22EDC0-AE00-4086-BD50-ED1897FE5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37" y="3426737"/>
            <a:ext cx="5713182" cy="186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993775"/>
            <a:ext cx="12192000" cy="58547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491621"/>
            <a:ext cx="800100" cy="1851530"/>
            <a:chOff x="11571416" y="3959358"/>
            <a:chExt cx="620584" cy="1723139"/>
          </a:xfrm>
        </p:grpSpPr>
        <p:sp>
          <p:nvSpPr>
            <p:cNvPr id="13" name="矩形 12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2"/>
          <p:cNvSpPr txBox="1"/>
          <p:nvPr/>
        </p:nvSpPr>
        <p:spPr>
          <a:xfrm>
            <a:off x="988774" y="447872"/>
            <a:ext cx="618968" cy="1939025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r"/>
            <a:r>
              <a:rPr lang="zh-CN" altLang="en-US" dirty="0">
                <a:solidFill>
                  <a:srgbClr val="3E4150"/>
                </a:solidFill>
              </a:rPr>
              <a:t>目录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89897" y="1417384"/>
            <a:ext cx="1053494" cy="1436009"/>
            <a:chOff x="4989897" y="1417384"/>
            <a:chExt cx="1053494" cy="1436009"/>
          </a:xfrm>
        </p:grpSpPr>
        <p:sp>
          <p:nvSpPr>
            <p:cNvPr id="19" name="矩形 18"/>
            <p:cNvSpPr/>
            <p:nvPr/>
          </p:nvSpPr>
          <p:spPr>
            <a:xfrm>
              <a:off x="4989897" y="2484061"/>
              <a:ext cx="1053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01  </a:t>
              </a: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背景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073712" y="1417384"/>
              <a:ext cx="886626" cy="889770"/>
              <a:chOff x="3379329" y="1833532"/>
              <a:chExt cx="886626" cy="889770"/>
            </a:xfrm>
          </p:grpSpPr>
          <p:sp>
            <p:nvSpPr>
              <p:cNvPr id="21" name="Oval 5"/>
              <p:cNvSpPr>
                <a:spLocks noChangeArrowheads="1"/>
              </p:cNvSpPr>
              <p:nvPr/>
            </p:nvSpPr>
            <p:spPr bwMode="auto">
              <a:xfrm>
                <a:off x="3379329" y="183353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8"/>
              <p:cNvSpPr>
                <a:spLocks noEditPoints="1"/>
              </p:cNvSpPr>
              <p:nvPr/>
            </p:nvSpPr>
            <p:spPr bwMode="auto">
              <a:xfrm>
                <a:off x="3552462" y="2057401"/>
                <a:ext cx="540879" cy="406399"/>
              </a:xfrm>
              <a:custGeom>
                <a:avLst/>
                <a:gdLst>
                  <a:gd name="T0" fmla="*/ 40 w 192"/>
                  <a:gd name="T1" fmla="*/ 118 h 144"/>
                  <a:gd name="T2" fmla="*/ 40 w 192"/>
                  <a:gd name="T3" fmla="*/ 118 h 144"/>
                  <a:gd name="T4" fmla="*/ 56 w 192"/>
                  <a:gd name="T5" fmla="*/ 116 h 144"/>
                  <a:gd name="T6" fmla="*/ 97 w 192"/>
                  <a:gd name="T7" fmla="*/ 137 h 144"/>
                  <a:gd name="T8" fmla="*/ 99 w 192"/>
                  <a:gd name="T9" fmla="*/ 137 h 144"/>
                  <a:gd name="T10" fmla="*/ 140 w 192"/>
                  <a:gd name="T11" fmla="*/ 116 h 144"/>
                  <a:gd name="T12" fmla="*/ 156 w 192"/>
                  <a:gd name="T13" fmla="*/ 118 h 144"/>
                  <a:gd name="T14" fmla="*/ 156 w 192"/>
                  <a:gd name="T15" fmla="*/ 118 h 144"/>
                  <a:gd name="T16" fmla="*/ 156 w 192"/>
                  <a:gd name="T17" fmla="*/ 70 h 144"/>
                  <a:gd name="T18" fmla="*/ 96 w 192"/>
                  <a:gd name="T19" fmla="*/ 98 h 144"/>
                  <a:gd name="T20" fmla="*/ 40 w 192"/>
                  <a:gd name="T21" fmla="*/ 72 h 144"/>
                  <a:gd name="T22" fmla="*/ 40 w 192"/>
                  <a:gd name="T23" fmla="*/ 118 h 144"/>
                  <a:gd name="T24" fmla="*/ 96 w 192"/>
                  <a:gd name="T25" fmla="*/ 0 h 144"/>
                  <a:gd name="T26" fmla="*/ 0 w 192"/>
                  <a:gd name="T27" fmla="*/ 44 h 144"/>
                  <a:gd name="T28" fmla="*/ 96 w 192"/>
                  <a:gd name="T29" fmla="*/ 88 h 144"/>
                  <a:gd name="T30" fmla="*/ 192 w 192"/>
                  <a:gd name="T31" fmla="*/ 44 h 144"/>
                  <a:gd name="T32" fmla="*/ 96 w 192"/>
                  <a:gd name="T33" fmla="*/ 0 h 144"/>
                  <a:gd name="T34" fmla="*/ 8 w 192"/>
                  <a:gd name="T35" fmla="*/ 56 h 144"/>
                  <a:gd name="T36" fmla="*/ 4 w 192"/>
                  <a:gd name="T37" fmla="*/ 104 h 144"/>
                  <a:gd name="T38" fmla="*/ 12 w 192"/>
                  <a:gd name="T39" fmla="*/ 104 h 144"/>
                  <a:gd name="T40" fmla="*/ 12 w 192"/>
                  <a:gd name="T41" fmla="*/ 58 h 144"/>
                  <a:gd name="T42" fmla="*/ 8 w 192"/>
                  <a:gd name="T43" fmla="*/ 56 h 144"/>
                  <a:gd name="T44" fmla="*/ 16 w 192"/>
                  <a:gd name="T45" fmla="*/ 144 h 144"/>
                  <a:gd name="T46" fmla="*/ 9 w 192"/>
                  <a:gd name="T47" fmla="*/ 124 h 144"/>
                  <a:gd name="T48" fmla="*/ 16 w 192"/>
                  <a:gd name="T49" fmla="*/ 116 h 144"/>
                  <a:gd name="T50" fmla="*/ 8 w 192"/>
                  <a:gd name="T51" fmla="*/ 108 h 144"/>
                  <a:gd name="T52" fmla="*/ 0 w 192"/>
                  <a:gd name="T53" fmla="*/ 116 h 144"/>
                  <a:gd name="T54" fmla="*/ 7 w 192"/>
                  <a:gd name="T55" fmla="*/ 124 h 144"/>
                  <a:gd name="T56" fmla="*/ 0 w 192"/>
                  <a:gd name="T57" fmla="*/ 144 h 144"/>
                  <a:gd name="T58" fmla="*/ 16 w 192"/>
                  <a:gd name="T5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144">
                    <a:moveTo>
                      <a:pt x="40" y="118"/>
                    </a:moveTo>
                    <a:cubicBezTo>
                      <a:pt x="40" y="118"/>
                      <a:pt x="40" y="118"/>
                      <a:pt x="40" y="118"/>
                    </a:cubicBezTo>
                    <a:cubicBezTo>
                      <a:pt x="45" y="116"/>
                      <a:pt x="50" y="116"/>
                      <a:pt x="56" y="116"/>
                    </a:cubicBezTo>
                    <a:cubicBezTo>
                      <a:pt x="72" y="116"/>
                      <a:pt x="91" y="127"/>
                      <a:pt x="97" y="137"/>
                    </a:cubicBezTo>
                    <a:cubicBezTo>
                      <a:pt x="99" y="137"/>
                      <a:pt x="99" y="137"/>
                      <a:pt x="99" y="137"/>
                    </a:cubicBezTo>
                    <a:cubicBezTo>
                      <a:pt x="105" y="127"/>
                      <a:pt x="123" y="116"/>
                      <a:pt x="140" y="116"/>
                    </a:cubicBezTo>
                    <a:cubicBezTo>
                      <a:pt x="145" y="116"/>
                      <a:pt x="151" y="116"/>
                      <a:pt x="156" y="118"/>
                    </a:cubicBezTo>
                    <a:cubicBezTo>
                      <a:pt x="156" y="118"/>
                      <a:pt x="156" y="118"/>
                      <a:pt x="156" y="118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96" y="98"/>
                      <a:pt x="96" y="98"/>
                      <a:pt x="96" y="98"/>
                    </a:cubicBezTo>
                    <a:cubicBezTo>
                      <a:pt x="40" y="72"/>
                      <a:pt x="40" y="72"/>
                      <a:pt x="40" y="72"/>
                    </a:cubicBezTo>
                    <a:lnTo>
                      <a:pt x="40" y="118"/>
                    </a:lnTo>
                    <a:close/>
                    <a:moveTo>
                      <a:pt x="96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192" y="44"/>
                      <a:pt x="192" y="44"/>
                      <a:pt x="192" y="44"/>
                    </a:cubicBezTo>
                    <a:lnTo>
                      <a:pt x="96" y="0"/>
                    </a:lnTo>
                    <a:close/>
                    <a:moveTo>
                      <a:pt x="8" y="56"/>
                    </a:moveTo>
                    <a:cubicBezTo>
                      <a:pt x="4" y="104"/>
                      <a:pt x="4" y="104"/>
                      <a:pt x="4" y="104"/>
                    </a:cubicBezTo>
                    <a:cubicBezTo>
                      <a:pt x="12" y="104"/>
                      <a:pt x="12" y="104"/>
                      <a:pt x="12" y="104"/>
                    </a:cubicBezTo>
                    <a:cubicBezTo>
                      <a:pt x="12" y="58"/>
                      <a:pt x="12" y="58"/>
                      <a:pt x="12" y="58"/>
                    </a:cubicBezTo>
                    <a:lnTo>
                      <a:pt x="8" y="56"/>
                    </a:lnTo>
                    <a:close/>
                    <a:moveTo>
                      <a:pt x="16" y="144"/>
                    </a:moveTo>
                    <a:cubicBezTo>
                      <a:pt x="9" y="124"/>
                      <a:pt x="9" y="124"/>
                      <a:pt x="9" y="124"/>
                    </a:cubicBezTo>
                    <a:cubicBezTo>
                      <a:pt x="13" y="123"/>
                      <a:pt x="16" y="120"/>
                      <a:pt x="16" y="116"/>
                    </a:cubicBezTo>
                    <a:cubicBezTo>
                      <a:pt x="16" y="111"/>
                      <a:pt x="12" y="108"/>
                      <a:pt x="8" y="108"/>
                    </a:cubicBezTo>
                    <a:cubicBezTo>
                      <a:pt x="3" y="108"/>
                      <a:pt x="0" y="111"/>
                      <a:pt x="0" y="116"/>
                    </a:cubicBezTo>
                    <a:cubicBezTo>
                      <a:pt x="0" y="120"/>
                      <a:pt x="3" y="123"/>
                      <a:pt x="7" y="124"/>
                    </a:cubicBezTo>
                    <a:cubicBezTo>
                      <a:pt x="0" y="144"/>
                      <a:pt x="0" y="144"/>
                      <a:pt x="0" y="144"/>
                    </a:cubicBezTo>
                    <a:lnTo>
                      <a:pt x="16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689322" y="1417384"/>
            <a:ext cx="1446230" cy="1445845"/>
            <a:chOff x="6689322" y="1417384"/>
            <a:chExt cx="1446230" cy="1445845"/>
          </a:xfrm>
        </p:grpSpPr>
        <p:grpSp>
          <p:nvGrpSpPr>
            <p:cNvPr id="44" name="组合 43"/>
            <p:cNvGrpSpPr/>
            <p:nvPr/>
          </p:nvGrpSpPr>
          <p:grpSpPr>
            <a:xfrm>
              <a:off x="7007223" y="1417384"/>
              <a:ext cx="886626" cy="889770"/>
              <a:chOff x="5312840" y="1833532"/>
              <a:chExt cx="886626" cy="889770"/>
            </a:xfrm>
          </p:grpSpPr>
          <p:sp>
            <p:nvSpPr>
              <p:cNvPr id="26" name="Oval 5"/>
              <p:cNvSpPr>
                <a:spLocks noChangeArrowheads="1"/>
              </p:cNvSpPr>
              <p:nvPr/>
            </p:nvSpPr>
            <p:spPr bwMode="auto">
              <a:xfrm>
                <a:off x="5312840" y="183353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2"/>
              <p:cNvSpPr>
                <a:spLocks noEditPoints="1"/>
              </p:cNvSpPr>
              <p:nvPr/>
            </p:nvSpPr>
            <p:spPr bwMode="auto">
              <a:xfrm flipH="1">
                <a:off x="5536953" y="2010750"/>
                <a:ext cx="495551" cy="529650"/>
              </a:xfrm>
              <a:custGeom>
                <a:avLst/>
                <a:gdLst>
                  <a:gd name="T0" fmla="*/ 127 w 358"/>
                  <a:gd name="T1" fmla="*/ 292 h 382"/>
                  <a:gd name="T2" fmla="*/ 322 w 358"/>
                  <a:gd name="T3" fmla="*/ 63 h 382"/>
                  <a:gd name="T4" fmla="*/ 333 w 358"/>
                  <a:gd name="T5" fmla="*/ 113 h 382"/>
                  <a:gd name="T6" fmla="*/ 336 w 358"/>
                  <a:gd name="T7" fmla="*/ 178 h 382"/>
                  <a:gd name="T8" fmla="*/ 338 w 358"/>
                  <a:gd name="T9" fmla="*/ 245 h 382"/>
                  <a:gd name="T10" fmla="*/ 321 w 358"/>
                  <a:gd name="T11" fmla="*/ 314 h 382"/>
                  <a:gd name="T12" fmla="*/ 271 w 358"/>
                  <a:gd name="T13" fmla="*/ 382 h 382"/>
                  <a:gd name="T14" fmla="*/ 172 w 358"/>
                  <a:gd name="T15" fmla="*/ 226 h 382"/>
                  <a:gd name="T16" fmla="*/ 123 w 358"/>
                  <a:gd name="T17" fmla="*/ 197 h 382"/>
                  <a:gd name="T18" fmla="*/ 125 w 358"/>
                  <a:gd name="T19" fmla="*/ 208 h 382"/>
                  <a:gd name="T20" fmla="*/ 174 w 358"/>
                  <a:gd name="T21" fmla="*/ 236 h 382"/>
                  <a:gd name="T22" fmla="*/ 172 w 358"/>
                  <a:gd name="T23" fmla="*/ 226 h 382"/>
                  <a:gd name="T24" fmla="*/ 288 w 358"/>
                  <a:gd name="T25" fmla="*/ 136 h 382"/>
                  <a:gd name="T26" fmla="*/ 263 w 358"/>
                  <a:gd name="T27" fmla="*/ 125 h 382"/>
                  <a:gd name="T28" fmla="*/ 171 w 358"/>
                  <a:gd name="T29" fmla="*/ 70 h 382"/>
                  <a:gd name="T30" fmla="*/ 148 w 358"/>
                  <a:gd name="T31" fmla="*/ 54 h 382"/>
                  <a:gd name="T32" fmla="*/ 171 w 358"/>
                  <a:gd name="T33" fmla="*/ 70 h 382"/>
                  <a:gd name="T34" fmla="*/ 204 w 358"/>
                  <a:gd name="T35" fmla="*/ 39 h 382"/>
                  <a:gd name="T36" fmla="*/ 193 w 358"/>
                  <a:gd name="T37" fmla="*/ 64 h 382"/>
                  <a:gd name="T38" fmla="*/ 258 w 358"/>
                  <a:gd name="T39" fmla="*/ 103 h 382"/>
                  <a:gd name="T40" fmla="*/ 274 w 358"/>
                  <a:gd name="T41" fmla="*/ 80 h 382"/>
                  <a:gd name="T42" fmla="*/ 258 w 358"/>
                  <a:gd name="T43" fmla="*/ 103 h 382"/>
                  <a:gd name="T44" fmla="*/ 249 w 358"/>
                  <a:gd name="T45" fmla="*/ 55 h 382"/>
                  <a:gd name="T46" fmla="*/ 226 w 358"/>
                  <a:gd name="T47" fmla="*/ 71 h 382"/>
                  <a:gd name="T48" fmla="*/ 182 w 358"/>
                  <a:gd name="T49" fmla="*/ 209 h 382"/>
                  <a:gd name="T50" fmla="*/ 133 w 358"/>
                  <a:gd name="T51" fmla="*/ 180 h 382"/>
                  <a:gd name="T52" fmla="*/ 135 w 358"/>
                  <a:gd name="T53" fmla="*/ 190 h 382"/>
                  <a:gd name="T54" fmla="*/ 184 w 358"/>
                  <a:gd name="T55" fmla="*/ 219 h 382"/>
                  <a:gd name="T56" fmla="*/ 182 w 358"/>
                  <a:gd name="T57" fmla="*/ 209 h 382"/>
                  <a:gd name="T58" fmla="*/ 157 w 358"/>
                  <a:gd name="T59" fmla="*/ 104 h 382"/>
                  <a:gd name="T60" fmla="*/ 186 w 358"/>
                  <a:gd name="T61" fmla="*/ 195 h 382"/>
                  <a:gd name="T62" fmla="*/ 222 w 358"/>
                  <a:gd name="T63" fmla="*/ 90 h 382"/>
                  <a:gd name="T64" fmla="*/ 136 w 358"/>
                  <a:gd name="T65" fmla="*/ 238 h 382"/>
                  <a:gd name="T66" fmla="*/ 129 w 358"/>
                  <a:gd name="T67" fmla="*/ 21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8" h="382">
                    <a:moveTo>
                      <a:pt x="131" y="382"/>
                    </a:moveTo>
                    <a:cubicBezTo>
                      <a:pt x="135" y="352"/>
                      <a:pt x="135" y="320"/>
                      <a:pt x="127" y="292"/>
                    </a:cubicBezTo>
                    <a:cubicBezTo>
                      <a:pt x="0" y="220"/>
                      <a:pt x="33" y="56"/>
                      <a:pt x="140" y="23"/>
                    </a:cubicBezTo>
                    <a:cubicBezTo>
                      <a:pt x="196" y="0"/>
                      <a:pt x="272" y="14"/>
                      <a:pt x="322" y="63"/>
                    </a:cubicBezTo>
                    <a:cubicBezTo>
                      <a:pt x="358" y="99"/>
                      <a:pt x="340" y="109"/>
                      <a:pt x="340" y="109"/>
                    </a:cubicBezTo>
                    <a:cubicBezTo>
                      <a:pt x="333" y="113"/>
                      <a:pt x="333" y="113"/>
                      <a:pt x="333" y="113"/>
                    </a:cubicBezTo>
                    <a:cubicBezTo>
                      <a:pt x="337" y="130"/>
                      <a:pt x="345" y="162"/>
                      <a:pt x="344" y="166"/>
                    </a:cubicBezTo>
                    <a:cubicBezTo>
                      <a:pt x="342" y="172"/>
                      <a:pt x="336" y="178"/>
                      <a:pt x="336" y="178"/>
                    </a:cubicBezTo>
                    <a:cubicBezTo>
                      <a:pt x="354" y="239"/>
                      <a:pt x="354" y="239"/>
                      <a:pt x="354" y="239"/>
                    </a:cubicBezTo>
                    <a:cubicBezTo>
                      <a:pt x="338" y="245"/>
                      <a:pt x="338" y="245"/>
                      <a:pt x="338" y="245"/>
                    </a:cubicBezTo>
                    <a:cubicBezTo>
                      <a:pt x="341" y="265"/>
                      <a:pt x="343" y="281"/>
                      <a:pt x="341" y="300"/>
                    </a:cubicBezTo>
                    <a:cubicBezTo>
                      <a:pt x="341" y="304"/>
                      <a:pt x="330" y="313"/>
                      <a:pt x="321" y="314"/>
                    </a:cubicBezTo>
                    <a:cubicBezTo>
                      <a:pt x="267" y="317"/>
                      <a:pt x="267" y="317"/>
                      <a:pt x="267" y="317"/>
                    </a:cubicBezTo>
                    <a:cubicBezTo>
                      <a:pt x="271" y="382"/>
                      <a:pt x="271" y="382"/>
                      <a:pt x="271" y="382"/>
                    </a:cubicBezTo>
                    <a:cubicBezTo>
                      <a:pt x="131" y="382"/>
                      <a:pt x="131" y="382"/>
                      <a:pt x="131" y="382"/>
                    </a:cubicBezTo>
                    <a:close/>
                    <a:moveTo>
                      <a:pt x="172" y="226"/>
                    </a:move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29" y="193"/>
                      <a:pt x="125" y="194"/>
                      <a:pt x="123" y="197"/>
                    </a:cubicBezTo>
                    <a:cubicBezTo>
                      <a:pt x="123" y="197"/>
                      <a:pt x="123" y="197"/>
                      <a:pt x="123" y="197"/>
                    </a:cubicBezTo>
                    <a:cubicBezTo>
                      <a:pt x="121" y="201"/>
                      <a:pt x="122" y="205"/>
                      <a:pt x="125" y="208"/>
                    </a:cubicBezTo>
                    <a:cubicBezTo>
                      <a:pt x="165" y="238"/>
                      <a:pt x="165" y="238"/>
                      <a:pt x="165" y="238"/>
                    </a:cubicBezTo>
                    <a:cubicBezTo>
                      <a:pt x="168" y="240"/>
                      <a:pt x="172" y="239"/>
                      <a:pt x="174" y="236"/>
                    </a:cubicBezTo>
                    <a:cubicBezTo>
                      <a:pt x="174" y="236"/>
                      <a:pt x="174" y="236"/>
                      <a:pt x="174" y="236"/>
                    </a:cubicBezTo>
                    <a:cubicBezTo>
                      <a:pt x="176" y="233"/>
                      <a:pt x="175" y="228"/>
                      <a:pt x="172" y="226"/>
                    </a:cubicBezTo>
                    <a:close/>
                    <a:moveTo>
                      <a:pt x="263" y="136"/>
                    </a:moveTo>
                    <a:cubicBezTo>
                      <a:pt x="288" y="136"/>
                      <a:pt x="288" y="136"/>
                      <a:pt x="288" y="136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3" y="125"/>
                      <a:pt x="263" y="125"/>
                      <a:pt x="263" y="125"/>
                    </a:cubicBezTo>
                    <a:cubicBezTo>
                      <a:pt x="263" y="136"/>
                      <a:pt x="263" y="136"/>
                      <a:pt x="263" y="136"/>
                    </a:cubicBezTo>
                    <a:close/>
                    <a:moveTo>
                      <a:pt x="171" y="70"/>
                    </a:moveTo>
                    <a:cubicBezTo>
                      <a:pt x="158" y="48"/>
                      <a:pt x="158" y="48"/>
                      <a:pt x="158" y="48"/>
                    </a:cubicBezTo>
                    <a:cubicBezTo>
                      <a:pt x="148" y="54"/>
                      <a:pt x="148" y="54"/>
                      <a:pt x="148" y="54"/>
                    </a:cubicBezTo>
                    <a:cubicBezTo>
                      <a:pt x="161" y="76"/>
                      <a:pt x="161" y="76"/>
                      <a:pt x="161" y="76"/>
                    </a:cubicBezTo>
                    <a:cubicBezTo>
                      <a:pt x="171" y="70"/>
                      <a:pt x="171" y="70"/>
                      <a:pt x="171" y="70"/>
                    </a:cubicBezTo>
                    <a:close/>
                    <a:moveTo>
                      <a:pt x="204" y="64"/>
                    </a:moveTo>
                    <a:cubicBezTo>
                      <a:pt x="204" y="39"/>
                      <a:pt x="204" y="39"/>
                      <a:pt x="204" y="39"/>
                    </a:cubicBezTo>
                    <a:cubicBezTo>
                      <a:pt x="193" y="39"/>
                      <a:pt x="193" y="39"/>
                      <a:pt x="193" y="39"/>
                    </a:cubicBezTo>
                    <a:cubicBezTo>
                      <a:pt x="193" y="64"/>
                      <a:pt x="193" y="64"/>
                      <a:pt x="193" y="64"/>
                    </a:cubicBezTo>
                    <a:cubicBezTo>
                      <a:pt x="204" y="64"/>
                      <a:pt x="204" y="64"/>
                      <a:pt x="204" y="64"/>
                    </a:cubicBezTo>
                    <a:close/>
                    <a:moveTo>
                      <a:pt x="258" y="103"/>
                    </a:moveTo>
                    <a:cubicBezTo>
                      <a:pt x="279" y="90"/>
                      <a:pt x="279" y="90"/>
                      <a:pt x="279" y="90"/>
                    </a:cubicBezTo>
                    <a:cubicBezTo>
                      <a:pt x="274" y="80"/>
                      <a:pt x="274" y="80"/>
                      <a:pt x="274" y="80"/>
                    </a:cubicBezTo>
                    <a:cubicBezTo>
                      <a:pt x="252" y="93"/>
                      <a:pt x="252" y="93"/>
                      <a:pt x="252" y="93"/>
                    </a:cubicBezTo>
                    <a:cubicBezTo>
                      <a:pt x="258" y="103"/>
                      <a:pt x="258" y="103"/>
                      <a:pt x="258" y="103"/>
                    </a:cubicBezTo>
                    <a:close/>
                    <a:moveTo>
                      <a:pt x="236" y="76"/>
                    </a:moveTo>
                    <a:cubicBezTo>
                      <a:pt x="249" y="55"/>
                      <a:pt x="249" y="55"/>
                      <a:pt x="249" y="55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26" y="71"/>
                      <a:pt x="226" y="71"/>
                      <a:pt x="226" y="71"/>
                    </a:cubicBezTo>
                    <a:cubicBezTo>
                      <a:pt x="236" y="76"/>
                      <a:pt x="236" y="76"/>
                      <a:pt x="236" y="76"/>
                    </a:cubicBezTo>
                    <a:close/>
                    <a:moveTo>
                      <a:pt x="182" y="209"/>
                    </a:moveTo>
                    <a:cubicBezTo>
                      <a:pt x="142" y="178"/>
                      <a:pt x="142" y="178"/>
                      <a:pt x="142" y="178"/>
                    </a:cubicBezTo>
                    <a:cubicBezTo>
                      <a:pt x="139" y="176"/>
                      <a:pt x="135" y="177"/>
                      <a:pt x="133" y="180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1" y="183"/>
                      <a:pt x="132" y="188"/>
                      <a:pt x="135" y="190"/>
                    </a:cubicBezTo>
                    <a:cubicBezTo>
                      <a:pt x="175" y="221"/>
                      <a:pt x="175" y="221"/>
                      <a:pt x="175" y="221"/>
                    </a:cubicBezTo>
                    <a:cubicBezTo>
                      <a:pt x="178" y="223"/>
                      <a:pt x="182" y="222"/>
                      <a:pt x="184" y="219"/>
                    </a:cubicBezTo>
                    <a:cubicBezTo>
                      <a:pt x="184" y="219"/>
                      <a:pt x="184" y="219"/>
                      <a:pt x="184" y="219"/>
                    </a:cubicBezTo>
                    <a:cubicBezTo>
                      <a:pt x="186" y="216"/>
                      <a:pt x="185" y="211"/>
                      <a:pt x="182" y="209"/>
                    </a:cubicBezTo>
                    <a:close/>
                    <a:moveTo>
                      <a:pt x="222" y="90"/>
                    </a:moveTo>
                    <a:cubicBezTo>
                      <a:pt x="198" y="76"/>
                      <a:pt x="169" y="83"/>
                      <a:pt x="157" y="104"/>
                    </a:cubicBezTo>
                    <a:cubicBezTo>
                      <a:pt x="144" y="126"/>
                      <a:pt x="160" y="151"/>
                      <a:pt x="149" y="174"/>
                    </a:cubicBezTo>
                    <a:cubicBezTo>
                      <a:pt x="186" y="195"/>
                      <a:pt x="186" y="195"/>
                      <a:pt x="186" y="195"/>
                    </a:cubicBezTo>
                    <a:cubicBezTo>
                      <a:pt x="200" y="174"/>
                      <a:pt x="229" y="176"/>
                      <a:pt x="242" y="154"/>
                    </a:cubicBezTo>
                    <a:cubicBezTo>
                      <a:pt x="255" y="132"/>
                      <a:pt x="245" y="104"/>
                      <a:pt x="222" y="90"/>
                    </a:cubicBezTo>
                    <a:close/>
                    <a:moveTo>
                      <a:pt x="129" y="216"/>
                    </a:moveTo>
                    <a:cubicBezTo>
                      <a:pt x="125" y="224"/>
                      <a:pt x="128" y="233"/>
                      <a:pt x="136" y="238"/>
                    </a:cubicBezTo>
                    <a:cubicBezTo>
                      <a:pt x="142" y="241"/>
                      <a:pt x="150" y="240"/>
                      <a:pt x="155" y="236"/>
                    </a:cubicBezTo>
                    <a:lnTo>
                      <a:pt x="129" y="2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6689322" y="2493897"/>
              <a:ext cx="1446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02 </a:t>
              </a:r>
              <a:r>
                <a:rPr lang="zh-CN" altLang="en-US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模型简述</a:t>
              </a:r>
              <a:endParaRPr lang="zh-CN" altLang="zh-CN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41761" y="1417384"/>
            <a:ext cx="1446229" cy="1455369"/>
            <a:chOff x="8541761" y="1417384"/>
            <a:chExt cx="1446229" cy="1455369"/>
          </a:xfrm>
        </p:grpSpPr>
        <p:grpSp>
          <p:nvGrpSpPr>
            <p:cNvPr id="45" name="组合 44"/>
            <p:cNvGrpSpPr/>
            <p:nvPr/>
          </p:nvGrpSpPr>
          <p:grpSpPr>
            <a:xfrm>
              <a:off x="8821560" y="1417384"/>
              <a:ext cx="886626" cy="889770"/>
              <a:chOff x="7127177" y="1833532"/>
              <a:chExt cx="886626" cy="889770"/>
            </a:xfrm>
          </p:grpSpPr>
          <p:sp>
            <p:nvSpPr>
              <p:cNvPr id="28" name="Oval 5"/>
              <p:cNvSpPr>
                <a:spLocks noChangeArrowheads="1"/>
              </p:cNvSpPr>
              <p:nvPr/>
            </p:nvSpPr>
            <p:spPr bwMode="auto">
              <a:xfrm>
                <a:off x="7127177" y="183353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8"/>
              <p:cNvSpPr>
                <a:spLocks noEditPoints="1"/>
              </p:cNvSpPr>
              <p:nvPr/>
            </p:nvSpPr>
            <p:spPr bwMode="auto">
              <a:xfrm rot="2925393">
                <a:off x="7425337" y="2026547"/>
                <a:ext cx="290305" cy="491990"/>
              </a:xfrm>
              <a:custGeom>
                <a:avLst/>
                <a:gdLst>
                  <a:gd name="T0" fmla="*/ 24 w 112"/>
                  <a:gd name="T1" fmla="*/ 148 h 192"/>
                  <a:gd name="T2" fmla="*/ 28 w 112"/>
                  <a:gd name="T3" fmla="*/ 52 h 192"/>
                  <a:gd name="T4" fmla="*/ 32 w 112"/>
                  <a:gd name="T5" fmla="*/ 172 h 192"/>
                  <a:gd name="T6" fmla="*/ 8 w 112"/>
                  <a:gd name="T7" fmla="*/ 184 h 192"/>
                  <a:gd name="T8" fmla="*/ 32 w 112"/>
                  <a:gd name="T9" fmla="*/ 172 h 192"/>
                  <a:gd name="T10" fmla="*/ 8 w 112"/>
                  <a:gd name="T11" fmla="*/ 35 h 192"/>
                  <a:gd name="T12" fmla="*/ 32 w 112"/>
                  <a:gd name="T13" fmla="*/ 164 h 192"/>
                  <a:gd name="T14" fmla="*/ 32 w 112"/>
                  <a:gd name="T15" fmla="*/ 192 h 192"/>
                  <a:gd name="T16" fmla="*/ 0 w 112"/>
                  <a:gd name="T17" fmla="*/ 184 h 192"/>
                  <a:gd name="T18" fmla="*/ 0 w 112"/>
                  <a:gd name="T19" fmla="*/ 32 h 192"/>
                  <a:gd name="T20" fmla="*/ 20 w 112"/>
                  <a:gd name="T21" fmla="*/ 0 h 192"/>
                  <a:gd name="T22" fmla="*/ 39 w 112"/>
                  <a:gd name="T23" fmla="*/ 32 h 192"/>
                  <a:gd name="T24" fmla="*/ 40 w 112"/>
                  <a:gd name="T25" fmla="*/ 184 h 192"/>
                  <a:gd name="T26" fmla="*/ 108 w 112"/>
                  <a:gd name="T27" fmla="*/ 164 h 192"/>
                  <a:gd name="T28" fmla="*/ 84 w 112"/>
                  <a:gd name="T29" fmla="*/ 172 h 192"/>
                  <a:gd name="T30" fmla="*/ 108 w 112"/>
                  <a:gd name="T31" fmla="*/ 164 h 192"/>
                  <a:gd name="T32" fmla="*/ 92 w 112"/>
                  <a:gd name="T33" fmla="*/ 140 h 192"/>
                  <a:gd name="T34" fmla="*/ 108 w 112"/>
                  <a:gd name="T35" fmla="*/ 148 h 192"/>
                  <a:gd name="T36" fmla="*/ 108 w 112"/>
                  <a:gd name="T37" fmla="*/ 116 h 192"/>
                  <a:gd name="T38" fmla="*/ 84 w 112"/>
                  <a:gd name="T39" fmla="*/ 124 h 192"/>
                  <a:gd name="T40" fmla="*/ 108 w 112"/>
                  <a:gd name="T41" fmla="*/ 116 h 192"/>
                  <a:gd name="T42" fmla="*/ 92 w 112"/>
                  <a:gd name="T43" fmla="*/ 92 h 192"/>
                  <a:gd name="T44" fmla="*/ 108 w 112"/>
                  <a:gd name="T45" fmla="*/ 100 h 192"/>
                  <a:gd name="T46" fmla="*/ 108 w 112"/>
                  <a:gd name="T47" fmla="*/ 68 h 192"/>
                  <a:gd name="T48" fmla="*/ 84 w 112"/>
                  <a:gd name="T49" fmla="*/ 76 h 192"/>
                  <a:gd name="T50" fmla="*/ 108 w 112"/>
                  <a:gd name="T51" fmla="*/ 68 h 192"/>
                  <a:gd name="T52" fmla="*/ 92 w 112"/>
                  <a:gd name="T53" fmla="*/ 44 h 192"/>
                  <a:gd name="T54" fmla="*/ 108 w 112"/>
                  <a:gd name="T55" fmla="*/ 52 h 192"/>
                  <a:gd name="T56" fmla="*/ 108 w 112"/>
                  <a:gd name="T57" fmla="*/ 20 h 192"/>
                  <a:gd name="T58" fmla="*/ 84 w 112"/>
                  <a:gd name="T59" fmla="*/ 28 h 192"/>
                  <a:gd name="T60" fmla="*/ 108 w 112"/>
                  <a:gd name="T61" fmla="*/ 20 h 192"/>
                  <a:gd name="T62" fmla="*/ 64 w 112"/>
                  <a:gd name="T63" fmla="*/ 192 h 192"/>
                  <a:gd name="T64" fmla="*/ 56 w 112"/>
                  <a:gd name="T65" fmla="*/ 8 h 192"/>
                  <a:gd name="T66" fmla="*/ 104 w 112"/>
                  <a:gd name="T67" fmla="*/ 0 h 192"/>
                  <a:gd name="T68" fmla="*/ 112 w 112"/>
                  <a:gd name="T69" fmla="*/ 18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2" h="192">
                    <a:moveTo>
                      <a:pt x="28" y="148"/>
                    </a:moveTo>
                    <a:cubicBezTo>
                      <a:pt x="24" y="148"/>
                      <a:pt x="24" y="148"/>
                      <a:pt x="24" y="148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8" y="52"/>
                      <a:pt x="28" y="52"/>
                      <a:pt x="28" y="52"/>
                    </a:cubicBezTo>
                    <a:lnTo>
                      <a:pt x="28" y="148"/>
                    </a:lnTo>
                    <a:close/>
                    <a:moveTo>
                      <a:pt x="32" y="172"/>
                    </a:moveTo>
                    <a:cubicBezTo>
                      <a:pt x="8" y="172"/>
                      <a:pt x="8" y="172"/>
                      <a:pt x="8" y="172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32" y="184"/>
                      <a:pt x="32" y="184"/>
                      <a:pt x="32" y="184"/>
                    </a:cubicBezTo>
                    <a:lnTo>
                      <a:pt x="32" y="172"/>
                    </a:lnTo>
                    <a:close/>
                    <a:moveTo>
                      <a:pt x="32" y="35"/>
                    </a:moveTo>
                    <a:cubicBezTo>
                      <a:pt x="8" y="35"/>
                      <a:pt x="8" y="35"/>
                      <a:pt x="8" y="35"/>
                    </a:cubicBezTo>
                    <a:cubicBezTo>
                      <a:pt x="8" y="164"/>
                      <a:pt x="8" y="164"/>
                      <a:pt x="8" y="164"/>
                    </a:cubicBezTo>
                    <a:cubicBezTo>
                      <a:pt x="32" y="164"/>
                      <a:pt x="32" y="164"/>
                      <a:pt x="32" y="164"/>
                    </a:cubicBezTo>
                    <a:lnTo>
                      <a:pt x="32" y="35"/>
                    </a:lnTo>
                    <a:close/>
                    <a:moveTo>
                      <a:pt x="32" y="192"/>
                    </a:moveTo>
                    <a:cubicBezTo>
                      <a:pt x="8" y="192"/>
                      <a:pt x="8" y="192"/>
                      <a:pt x="8" y="192"/>
                    </a:cubicBezTo>
                    <a:cubicBezTo>
                      <a:pt x="3" y="192"/>
                      <a:pt x="0" y="188"/>
                      <a:pt x="0" y="18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4"/>
                      <a:pt x="0" y="33"/>
                      <a:pt x="0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4" y="2"/>
                      <a:pt x="16" y="0"/>
                      <a:pt x="20" y="0"/>
                    </a:cubicBezTo>
                    <a:cubicBezTo>
                      <a:pt x="23" y="0"/>
                      <a:pt x="26" y="2"/>
                      <a:pt x="27" y="4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3"/>
                      <a:pt x="40" y="34"/>
                      <a:pt x="40" y="35"/>
                    </a:cubicBezTo>
                    <a:cubicBezTo>
                      <a:pt x="40" y="184"/>
                      <a:pt x="40" y="184"/>
                      <a:pt x="40" y="184"/>
                    </a:cubicBezTo>
                    <a:cubicBezTo>
                      <a:pt x="40" y="188"/>
                      <a:pt x="36" y="192"/>
                      <a:pt x="32" y="192"/>
                    </a:cubicBezTo>
                    <a:close/>
                    <a:moveTo>
                      <a:pt x="108" y="164"/>
                    </a:moveTo>
                    <a:cubicBezTo>
                      <a:pt x="84" y="164"/>
                      <a:pt x="84" y="164"/>
                      <a:pt x="84" y="164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108" y="172"/>
                      <a:pt x="108" y="172"/>
                      <a:pt x="108" y="172"/>
                    </a:cubicBezTo>
                    <a:lnTo>
                      <a:pt x="108" y="164"/>
                    </a:lnTo>
                    <a:close/>
                    <a:moveTo>
                      <a:pt x="108" y="140"/>
                    </a:moveTo>
                    <a:cubicBezTo>
                      <a:pt x="92" y="140"/>
                      <a:pt x="92" y="140"/>
                      <a:pt x="92" y="140"/>
                    </a:cubicBezTo>
                    <a:cubicBezTo>
                      <a:pt x="92" y="148"/>
                      <a:pt x="92" y="148"/>
                      <a:pt x="92" y="148"/>
                    </a:cubicBezTo>
                    <a:cubicBezTo>
                      <a:pt x="108" y="148"/>
                      <a:pt x="108" y="148"/>
                      <a:pt x="108" y="148"/>
                    </a:cubicBezTo>
                    <a:lnTo>
                      <a:pt x="108" y="140"/>
                    </a:lnTo>
                    <a:close/>
                    <a:moveTo>
                      <a:pt x="108" y="116"/>
                    </a:moveTo>
                    <a:cubicBezTo>
                      <a:pt x="84" y="116"/>
                      <a:pt x="84" y="116"/>
                      <a:pt x="84" y="116"/>
                    </a:cubicBezTo>
                    <a:cubicBezTo>
                      <a:pt x="84" y="124"/>
                      <a:pt x="84" y="124"/>
                      <a:pt x="84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lnTo>
                      <a:pt x="108" y="116"/>
                    </a:lnTo>
                    <a:close/>
                    <a:moveTo>
                      <a:pt x="108" y="92"/>
                    </a:moveTo>
                    <a:cubicBezTo>
                      <a:pt x="92" y="92"/>
                      <a:pt x="92" y="92"/>
                      <a:pt x="92" y="92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lnTo>
                      <a:pt x="108" y="92"/>
                    </a:lnTo>
                    <a:close/>
                    <a:moveTo>
                      <a:pt x="108" y="68"/>
                    </a:moveTo>
                    <a:cubicBezTo>
                      <a:pt x="84" y="68"/>
                      <a:pt x="84" y="68"/>
                      <a:pt x="84" y="68"/>
                    </a:cubicBezTo>
                    <a:cubicBezTo>
                      <a:pt x="84" y="76"/>
                      <a:pt x="84" y="76"/>
                      <a:pt x="84" y="76"/>
                    </a:cubicBezTo>
                    <a:cubicBezTo>
                      <a:pt x="108" y="76"/>
                      <a:pt x="108" y="76"/>
                      <a:pt x="108" y="76"/>
                    </a:cubicBezTo>
                    <a:lnTo>
                      <a:pt x="108" y="68"/>
                    </a:lnTo>
                    <a:close/>
                    <a:moveTo>
                      <a:pt x="108" y="44"/>
                    </a:moveTo>
                    <a:cubicBezTo>
                      <a:pt x="92" y="44"/>
                      <a:pt x="92" y="44"/>
                      <a:pt x="92" y="44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108" y="52"/>
                      <a:pt x="108" y="52"/>
                      <a:pt x="108" y="52"/>
                    </a:cubicBezTo>
                    <a:lnTo>
                      <a:pt x="108" y="44"/>
                    </a:lnTo>
                    <a:close/>
                    <a:moveTo>
                      <a:pt x="108" y="20"/>
                    </a:move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108" y="28"/>
                      <a:pt x="108" y="28"/>
                      <a:pt x="108" y="28"/>
                    </a:cubicBezTo>
                    <a:lnTo>
                      <a:pt x="108" y="20"/>
                    </a:lnTo>
                    <a:close/>
                    <a:moveTo>
                      <a:pt x="104" y="192"/>
                    </a:moveTo>
                    <a:cubicBezTo>
                      <a:pt x="64" y="192"/>
                      <a:pt x="64" y="192"/>
                      <a:pt x="64" y="192"/>
                    </a:cubicBezTo>
                    <a:cubicBezTo>
                      <a:pt x="59" y="192"/>
                      <a:pt x="56" y="188"/>
                      <a:pt x="56" y="184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3"/>
                      <a:pt x="59" y="0"/>
                      <a:pt x="64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8" y="0"/>
                      <a:pt x="112" y="3"/>
                      <a:pt x="112" y="8"/>
                    </a:cubicBezTo>
                    <a:cubicBezTo>
                      <a:pt x="112" y="184"/>
                      <a:pt x="112" y="184"/>
                      <a:pt x="112" y="184"/>
                    </a:cubicBezTo>
                    <a:cubicBezTo>
                      <a:pt x="112" y="188"/>
                      <a:pt x="108" y="192"/>
                      <a:pt x="104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8541761" y="2503421"/>
              <a:ext cx="14462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03 </a:t>
              </a: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问题解析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730863" y="3472458"/>
            <a:ext cx="984565" cy="1387787"/>
            <a:chOff x="2730863" y="3472458"/>
            <a:chExt cx="984565" cy="1387787"/>
          </a:xfrm>
        </p:grpSpPr>
        <p:grpSp>
          <p:nvGrpSpPr>
            <p:cNvPr id="35" name="组合 34"/>
            <p:cNvGrpSpPr/>
            <p:nvPr/>
          </p:nvGrpSpPr>
          <p:grpSpPr>
            <a:xfrm>
              <a:off x="2787389" y="3472458"/>
              <a:ext cx="886626" cy="889770"/>
              <a:chOff x="6601900" y="3801169"/>
              <a:chExt cx="886626" cy="889770"/>
            </a:xfrm>
          </p:grpSpPr>
          <p:sp>
            <p:nvSpPr>
              <p:cNvPr id="32" name="Oval 5"/>
              <p:cNvSpPr>
                <a:spLocks noChangeArrowheads="1"/>
              </p:cNvSpPr>
              <p:nvPr/>
            </p:nvSpPr>
            <p:spPr bwMode="auto">
              <a:xfrm>
                <a:off x="6601900" y="3801169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7"/>
              <p:cNvSpPr>
                <a:spLocks noEditPoints="1"/>
              </p:cNvSpPr>
              <p:nvPr/>
            </p:nvSpPr>
            <p:spPr bwMode="auto">
              <a:xfrm>
                <a:off x="6784405" y="4000624"/>
                <a:ext cx="506498" cy="426234"/>
              </a:xfrm>
              <a:custGeom>
                <a:avLst/>
                <a:gdLst>
                  <a:gd name="T0" fmla="*/ 156 w 192"/>
                  <a:gd name="T1" fmla="*/ 17 h 161"/>
                  <a:gd name="T2" fmla="*/ 128 w 192"/>
                  <a:gd name="T3" fmla="*/ 45 h 161"/>
                  <a:gd name="T4" fmla="*/ 64 w 192"/>
                  <a:gd name="T5" fmla="*/ 45 h 161"/>
                  <a:gd name="T6" fmla="*/ 60 w 192"/>
                  <a:gd name="T7" fmla="*/ 29 h 161"/>
                  <a:gd name="T8" fmla="*/ 64 w 192"/>
                  <a:gd name="T9" fmla="*/ 40 h 161"/>
                  <a:gd name="T10" fmla="*/ 70 w 192"/>
                  <a:gd name="T11" fmla="*/ 47 h 161"/>
                  <a:gd name="T12" fmla="*/ 168 w 192"/>
                  <a:gd name="T13" fmla="*/ 109 h 161"/>
                  <a:gd name="T14" fmla="*/ 148 w 192"/>
                  <a:gd name="T15" fmla="*/ 141 h 161"/>
                  <a:gd name="T16" fmla="*/ 168 w 192"/>
                  <a:gd name="T17" fmla="*/ 109 h 161"/>
                  <a:gd name="T18" fmla="*/ 148 w 192"/>
                  <a:gd name="T19" fmla="*/ 81 h 161"/>
                  <a:gd name="T20" fmla="*/ 168 w 192"/>
                  <a:gd name="T21" fmla="*/ 97 h 161"/>
                  <a:gd name="T22" fmla="*/ 136 w 192"/>
                  <a:gd name="T23" fmla="*/ 109 h 161"/>
                  <a:gd name="T24" fmla="*/ 116 w 192"/>
                  <a:gd name="T25" fmla="*/ 141 h 161"/>
                  <a:gd name="T26" fmla="*/ 136 w 192"/>
                  <a:gd name="T27" fmla="*/ 109 h 161"/>
                  <a:gd name="T28" fmla="*/ 116 w 192"/>
                  <a:gd name="T29" fmla="*/ 81 h 161"/>
                  <a:gd name="T30" fmla="*/ 136 w 192"/>
                  <a:gd name="T31" fmla="*/ 97 h 161"/>
                  <a:gd name="T32" fmla="*/ 104 w 192"/>
                  <a:gd name="T33" fmla="*/ 109 h 161"/>
                  <a:gd name="T34" fmla="*/ 84 w 192"/>
                  <a:gd name="T35" fmla="*/ 141 h 161"/>
                  <a:gd name="T36" fmla="*/ 104 w 192"/>
                  <a:gd name="T37" fmla="*/ 109 h 161"/>
                  <a:gd name="T38" fmla="*/ 84 w 192"/>
                  <a:gd name="T39" fmla="*/ 81 h 161"/>
                  <a:gd name="T40" fmla="*/ 104 w 192"/>
                  <a:gd name="T41" fmla="*/ 97 h 161"/>
                  <a:gd name="T42" fmla="*/ 64 w 192"/>
                  <a:gd name="T43" fmla="*/ 25 h 161"/>
                  <a:gd name="T44" fmla="*/ 64 w 192"/>
                  <a:gd name="T45" fmla="*/ 57 h 161"/>
                  <a:gd name="T46" fmla="*/ 64 w 192"/>
                  <a:gd name="T47" fmla="*/ 25 h 161"/>
                  <a:gd name="T48" fmla="*/ 20 w 192"/>
                  <a:gd name="T49" fmla="*/ 109 h 161"/>
                  <a:gd name="T50" fmla="*/ 44 w 192"/>
                  <a:gd name="T51" fmla="*/ 149 h 161"/>
                  <a:gd name="T52" fmla="*/ 40 w 192"/>
                  <a:gd name="T53" fmla="*/ 81 h 161"/>
                  <a:gd name="T54" fmla="*/ 20 w 192"/>
                  <a:gd name="T55" fmla="*/ 97 h 161"/>
                  <a:gd name="T56" fmla="*/ 40 w 192"/>
                  <a:gd name="T57" fmla="*/ 81 h 161"/>
                  <a:gd name="T58" fmla="*/ 72 w 192"/>
                  <a:gd name="T59" fmla="*/ 81 h 161"/>
                  <a:gd name="T60" fmla="*/ 52 w 192"/>
                  <a:gd name="T61" fmla="*/ 97 h 161"/>
                  <a:gd name="T62" fmla="*/ 48 w 192"/>
                  <a:gd name="T63" fmla="*/ 149 h 161"/>
                  <a:gd name="T64" fmla="*/ 72 w 192"/>
                  <a:gd name="T65" fmla="*/ 109 h 161"/>
                  <a:gd name="T66" fmla="*/ 48 w 192"/>
                  <a:gd name="T67" fmla="*/ 149 h 161"/>
                  <a:gd name="T68" fmla="*/ 188 w 192"/>
                  <a:gd name="T69" fmla="*/ 161 h 161"/>
                  <a:gd name="T70" fmla="*/ 4 w 192"/>
                  <a:gd name="T71" fmla="*/ 65 h 161"/>
                  <a:gd name="T72" fmla="*/ 0 w 192"/>
                  <a:gd name="T73" fmla="*/ 61 h 161"/>
                  <a:gd name="T74" fmla="*/ 8 w 192"/>
                  <a:gd name="T75" fmla="*/ 53 h 161"/>
                  <a:gd name="T76" fmla="*/ 123 w 192"/>
                  <a:gd name="T77" fmla="*/ 53 h 161"/>
                  <a:gd name="T78" fmla="*/ 192 w 192"/>
                  <a:gd name="T79" fmla="*/ 53 h 161"/>
                  <a:gd name="T80" fmla="*/ 188 w 192"/>
                  <a:gd name="T81" fmla="*/ 6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2" h="161">
                    <a:moveTo>
                      <a:pt x="95" y="17"/>
                    </a:moveTo>
                    <a:cubicBezTo>
                      <a:pt x="156" y="17"/>
                      <a:pt x="156" y="17"/>
                      <a:pt x="156" y="17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128" y="45"/>
                      <a:pt x="128" y="45"/>
                      <a:pt x="128" y="45"/>
                    </a:cubicBezTo>
                    <a:lnTo>
                      <a:pt x="95" y="17"/>
                    </a:lnTo>
                    <a:close/>
                    <a:moveTo>
                      <a:pt x="64" y="45"/>
                    </a:move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0" y="47"/>
                      <a:pt x="70" y="47"/>
                      <a:pt x="70" y="47"/>
                    </a:cubicBezTo>
                    <a:lnTo>
                      <a:pt x="64" y="45"/>
                    </a:lnTo>
                    <a:close/>
                    <a:moveTo>
                      <a:pt x="168" y="109"/>
                    </a:move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68" y="141"/>
                      <a:pt x="168" y="141"/>
                      <a:pt x="168" y="141"/>
                    </a:cubicBezTo>
                    <a:lnTo>
                      <a:pt x="168" y="109"/>
                    </a:lnTo>
                    <a:close/>
                    <a:moveTo>
                      <a:pt x="168" y="81"/>
                    </a:moveTo>
                    <a:cubicBezTo>
                      <a:pt x="148" y="81"/>
                      <a:pt x="148" y="81"/>
                      <a:pt x="148" y="81"/>
                    </a:cubicBezTo>
                    <a:cubicBezTo>
                      <a:pt x="148" y="97"/>
                      <a:pt x="148" y="97"/>
                      <a:pt x="148" y="97"/>
                    </a:cubicBezTo>
                    <a:cubicBezTo>
                      <a:pt x="168" y="97"/>
                      <a:pt x="168" y="97"/>
                      <a:pt x="168" y="97"/>
                    </a:cubicBezTo>
                    <a:lnTo>
                      <a:pt x="168" y="81"/>
                    </a:lnTo>
                    <a:close/>
                    <a:moveTo>
                      <a:pt x="136" y="109"/>
                    </a:move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41"/>
                      <a:pt x="116" y="141"/>
                      <a:pt x="116" y="141"/>
                    </a:cubicBezTo>
                    <a:cubicBezTo>
                      <a:pt x="136" y="141"/>
                      <a:pt x="136" y="141"/>
                      <a:pt x="136" y="141"/>
                    </a:cubicBezTo>
                    <a:lnTo>
                      <a:pt x="136" y="109"/>
                    </a:lnTo>
                    <a:close/>
                    <a:moveTo>
                      <a:pt x="136" y="81"/>
                    </a:move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97"/>
                      <a:pt x="116" y="97"/>
                      <a:pt x="116" y="97"/>
                    </a:cubicBezTo>
                    <a:cubicBezTo>
                      <a:pt x="136" y="97"/>
                      <a:pt x="136" y="97"/>
                      <a:pt x="136" y="97"/>
                    </a:cubicBezTo>
                    <a:lnTo>
                      <a:pt x="136" y="81"/>
                    </a:lnTo>
                    <a:close/>
                    <a:moveTo>
                      <a:pt x="104" y="109"/>
                    </a:moveTo>
                    <a:cubicBezTo>
                      <a:pt x="84" y="109"/>
                      <a:pt x="84" y="109"/>
                      <a:pt x="84" y="109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lnTo>
                      <a:pt x="104" y="109"/>
                    </a:lnTo>
                    <a:close/>
                    <a:moveTo>
                      <a:pt x="104" y="81"/>
                    </a:moveTo>
                    <a:cubicBezTo>
                      <a:pt x="84" y="81"/>
                      <a:pt x="84" y="81"/>
                      <a:pt x="84" y="81"/>
                    </a:cubicBezTo>
                    <a:cubicBezTo>
                      <a:pt x="84" y="97"/>
                      <a:pt x="84" y="97"/>
                      <a:pt x="84" y="97"/>
                    </a:cubicBezTo>
                    <a:cubicBezTo>
                      <a:pt x="104" y="97"/>
                      <a:pt x="104" y="97"/>
                      <a:pt x="104" y="97"/>
                    </a:cubicBezTo>
                    <a:lnTo>
                      <a:pt x="104" y="81"/>
                    </a:lnTo>
                    <a:close/>
                    <a:moveTo>
                      <a:pt x="64" y="25"/>
                    </a:moveTo>
                    <a:cubicBezTo>
                      <a:pt x="55" y="25"/>
                      <a:pt x="48" y="32"/>
                      <a:pt x="48" y="41"/>
                    </a:cubicBezTo>
                    <a:cubicBezTo>
                      <a:pt x="48" y="49"/>
                      <a:pt x="55" y="57"/>
                      <a:pt x="64" y="57"/>
                    </a:cubicBezTo>
                    <a:cubicBezTo>
                      <a:pt x="72" y="57"/>
                      <a:pt x="80" y="49"/>
                      <a:pt x="80" y="41"/>
                    </a:cubicBezTo>
                    <a:cubicBezTo>
                      <a:pt x="80" y="32"/>
                      <a:pt x="72" y="25"/>
                      <a:pt x="64" y="25"/>
                    </a:cubicBezTo>
                    <a:close/>
                    <a:moveTo>
                      <a:pt x="44" y="109"/>
                    </a:moveTo>
                    <a:cubicBezTo>
                      <a:pt x="20" y="109"/>
                      <a:pt x="20" y="109"/>
                      <a:pt x="20" y="109"/>
                    </a:cubicBezTo>
                    <a:cubicBezTo>
                      <a:pt x="20" y="149"/>
                      <a:pt x="20" y="149"/>
                      <a:pt x="20" y="149"/>
                    </a:cubicBezTo>
                    <a:cubicBezTo>
                      <a:pt x="44" y="149"/>
                      <a:pt x="44" y="149"/>
                      <a:pt x="44" y="149"/>
                    </a:cubicBezTo>
                    <a:lnTo>
                      <a:pt x="44" y="109"/>
                    </a:lnTo>
                    <a:close/>
                    <a:moveTo>
                      <a:pt x="40" y="81"/>
                    </a:moveTo>
                    <a:cubicBezTo>
                      <a:pt x="20" y="81"/>
                      <a:pt x="20" y="81"/>
                      <a:pt x="20" y="81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40" y="97"/>
                      <a:pt x="40" y="97"/>
                      <a:pt x="40" y="97"/>
                    </a:cubicBezTo>
                    <a:lnTo>
                      <a:pt x="40" y="81"/>
                    </a:lnTo>
                    <a:close/>
                    <a:moveTo>
                      <a:pt x="72" y="97"/>
                    </a:moveTo>
                    <a:cubicBezTo>
                      <a:pt x="72" y="81"/>
                      <a:pt x="72" y="81"/>
                      <a:pt x="72" y="81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97"/>
                      <a:pt x="52" y="97"/>
                      <a:pt x="52" y="97"/>
                    </a:cubicBezTo>
                    <a:lnTo>
                      <a:pt x="72" y="97"/>
                    </a:lnTo>
                    <a:close/>
                    <a:moveTo>
                      <a:pt x="48" y="149"/>
                    </a:moveTo>
                    <a:cubicBezTo>
                      <a:pt x="72" y="149"/>
                      <a:pt x="72" y="149"/>
                      <a:pt x="72" y="149"/>
                    </a:cubicBezTo>
                    <a:cubicBezTo>
                      <a:pt x="72" y="109"/>
                      <a:pt x="72" y="109"/>
                      <a:pt x="72" y="109"/>
                    </a:cubicBezTo>
                    <a:cubicBezTo>
                      <a:pt x="48" y="109"/>
                      <a:pt x="48" y="109"/>
                      <a:pt x="48" y="109"/>
                    </a:cubicBezTo>
                    <a:lnTo>
                      <a:pt x="48" y="149"/>
                    </a:lnTo>
                    <a:close/>
                    <a:moveTo>
                      <a:pt x="188" y="65"/>
                    </a:moveTo>
                    <a:cubicBezTo>
                      <a:pt x="188" y="161"/>
                      <a:pt x="188" y="161"/>
                      <a:pt x="188" y="161"/>
                    </a:cubicBezTo>
                    <a:cubicBezTo>
                      <a:pt x="4" y="161"/>
                      <a:pt x="4" y="161"/>
                      <a:pt x="4" y="161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26" y="37"/>
                      <a:pt x="63" y="2"/>
                      <a:pt x="63" y="1"/>
                    </a:cubicBezTo>
                    <a:cubicBezTo>
                      <a:pt x="63" y="0"/>
                      <a:pt x="104" y="36"/>
                      <a:pt x="123" y="53"/>
                    </a:cubicBezTo>
                    <a:cubicBezTo>
                      <a:pt x="180" y="53"/>
                      <a:pt x="180" y="53"/>
                      <a:pt x="180" y="53"/>
                    </a:cubicBezTo>
                    <a:cubicBezTo>
                      <a:pt x="192" y="53"/>
                      <a:pt x="192" y="53"/>
                      <a:pt x="192" y="53"/>
                    </a:cubicBezTo>
                    <a:cubicBezTo>
                      <a:pt x="192" y="65"/>
                      <a:pt x="192" y="65"/>
                      <a:pt x="192" y="65"/>
                    </a:cubicBezTo>
                    <a:lnTo>
                      <a:pt x="188" y="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2730863" y="4490913"/>
              <a:ext cx="9845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04 </a:t>
              </a: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仿真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26066" y="3472458"/>
            <a:ext cx="1677062" cy="1387787"/>
            <a:chOff x="4326066" y="3472458"/>
            <a:chExt cx="1677062" cy="1387787"/>
          </a:xfrm>
        </p:grpSpPr>
        <p:grpSp>
          <p:nvGrpSpPr>
            <p:cNvPr id="38" name="组合 37"/>
            <p:cNvGrpSpPr/>
            <p:nvPr/>
          </p:nvGrpSpPr>
          <p:grpSpPr>
            <a:xfrm>
              <a:off x="4750320" y="3472458"/>
              <a:ext cx="886626" cy="889770"/>
              <a:chOff x="8218537" y="3808612"/>
              <a:chExt cx="886626" cy="889770"/>
            </a:xfrm>
          </p:grpSpPr>
          <p:sp>
            <p:nvSpPr>
              <p:cNvPr id="36" name="Oval 5"/>
              <p:cNvSpPr>
                <a:spLocks noChangeArrowheads="1"/>
              </p:cNvSpPr>
              <p:nvPr/>
            </p:nvSpPr>
            <p:spPr bwMode="auto">
              <a:xfrm>
                <a:off x="8218537" y="3808612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1"/>
              <p:cNvSpPr>
                <a:spLocks noEditPoints="1"/>
              </p:cNvSpPr>
              <p:nvPr/>
            </p:nvSpPr>
            <p:spPr bwMode="auto">
              <a:xfrm>
                <a:off x="8345741" y="3992522"/>
                <a:ext cx="630374" cy="495658"/>
              </a:xfrm>
              <a:custGeom>
                <a:avLst/>
                <a:gdLst>
                  <a:gd name="T0" fmla="*/ 186 w 390"/>
                  <a:gd name="T1" fmla="*/ 267 h 306"/>
                  <a:gd name="T2" fmla="*/ 187 w 390"/>
                  <a:gd name="T3" fmla="*/ 305 h 306"/>
                  <a:gd name="T4" fmla="*/ 154 w 390"/>
                  <a:gd name="T5" fmla="*/ 287 h 306"/>
                  <a:gd name="T6" fmla="*/ 137 w 390"/>
                  <a:gd name="T7" fmla="*/ 208 h 306"/>
                  <a:gd name="T8" fmla="*/ 124 w 390"/>
                  <a:gd name="T9" fmla="*/ 266 h 306"/>
                  <a:gd name="T10" fmla="*/ 108 w 390"/>
                  <a:gd name="T11" fmla="*/ 190 h 306"/>
                  <a:gd name="T12" fmla="*/ 42 w 390"/>
                  <a:gd name="T13" fmla="*/ 210 h 306"/>
                  <a:gd name="T14" fmla="*/ 25 w 390"/>
                  <a:gd name="T15" fmla="*/ 135 h 306"/>
                  <a:gd name="T16" fmla="*/ 11 w 390"/>
                  <a:gd name="T17" fmla="*/ 188 h 306"/>
                  <a:gd name="T18" fmla="*/ 0 w 390"/>
                  <a:gd name="T19" fmla="*/ 154 h 306"/>
                  <a:gd name="T20" fmla="*/ 20 w 390"/>
                  <a:gd name="T21" fmla="*/ 116 h 306"/>
                  <a:gd name="T22" fmla="*/ 189 w 390"/>
                  <a:gd name="T23" fmla="*/ 229 h 306"/>
                  <a:gd name="T24" fmla="*/ 192 w 390"/>
                  <a:gd name="T25" fmla="*/ 240 h 306"/>
                  <a:gd name="T26" fmla="*/ 121 w 390"/>
                  <a:gd name="T27" fmla="*/ 87 h 306"/>
                  <a:gd name="T28" fmla="*/ 131 w 390"/>
                  <a:gd name="T29" fmla="*/ 125 h 306"/>
                  <a:gd name="T30" fmla="*/ 198 w 390"/>
                  <a:gd name="T31" fmla="*/ 115 h 306"/>
                  <a:gd name="T32" fmla="*/ 188 w 390"/>
                  <a:gd name="T33" fmla="*/ 77 h 306"/>
                  <a:gd name="T34" fmla="*/ 327 w 390"/>
                  <a:gd name="T35" fmla="*/ 54 h 306"/>
                  <a:gd name="T36" fmla="*/ 298 w 390"/>
                  <a:gd name="T37" fmla="*/ 5 h 306"/>
                  <a:gd name="T38" fmla="*/ 327 w 390"/>
                  <a:gd name="T39" fmla="*/ 54 h 306"/>
                  <a:gd name="T40" fmla="*/ 126 w 390"/>
                  <a:gd name="T41" fmla="*/ 0 h 306"/>
                  <a:gd name="T42" fmla="*/ 140 w 390"/>
                  <a:gd name="T43" fmla="*/ 54 h 306"/>
                  <a:gd name="T44" fmla="*/ 305 w 390"/>
                  <a:gd name="T45" fmla="*/ 77 h 306"/>
                  <a:gd name="T46" fmla="*/ 238 w 390"/>
                  <a:gd name="T47" fmla="*/ 87 h 306"/>
                  <a:gd name="T48" fmla="*/ 248 w 390"/>
                  <a:gd name="T49" fmla="*/ 125 h 306"/>
                  <a:gd name="T50" fmla="*/ 315 w 390"/>
                  <a:gd name="T51" fmla="*/ 115 h 306"/>
                  <a:gd name="T52" fmla="*/ 305 w 390"/>
                  <a:gd name="T53" fmla="*/ 77 h 306"/>
                  <a:gd name="T54" fmla="*/ 209 w 390"/>
                  <a:gd name="T55" fmla="*/ 62 h 306"/>
                  <a:gd name="T56" fmla="*/ 201 w 390"/>
                  <a:gd name="T57" fmla="*/ 62 h 306"/>
                  <a:gd name="T58" fmla="*/ 107 w 390"/>
                  <a:gd name="T59" fmla="*/ 121 h 306"/>
                  <a:gd name="T60" fmla="*/ 192 w 390"/>
                  <a:gd name="T61" fmla="*/ 140 h 306"/>
                  <a:gd name="T62" fmla="*/ 225 w 390"/>
                  <a:gd name="T63" fmla="*/ 121 h 306"/>
                  <a:gd name="T64" fmla="*/ 309 w 390"/>
                  <a:gd name="T65" fmla="*/ 140 h 306"/>
                  <a:gd name="T66" fmla="*/ 329 w 390"/>
                  <a:gd name="T67" fmla="*/ 62 h 306"/>
                  <a:gd name="T68" fmla="*/ 227 w 390"/>
                  <a:gd name="T69" fmla="*/ 62 h 306"/>
                  <a:gd name="T70" fmla="*/ 209 w 390"/>
                  <a:gd name="T71" fmla="*/ 62 h 306"/>
                  <a:gd name="T72" fmla="*/ 196 w 390"/>
                  <a:gd name="T73" fmla="*/ 294 h 306"/>
                  <a:gd name="T74" fmla="*/ 376 w 390"/>
                  <a:gd name="T75" fmla="*/ 219 h 306"/>
                  <a:gd name="T76" fmla="*/ 384 w 390"/>
                  <a:gd name="T77" fmla="*/ 235 h 306"/>
                  <a:gd name="T78" fmla="*/ 200 w 390"/>
                  <a:gd name="T79" fmla="*/ 257 h 306"/>
                  <a:gd name="T80" fmla="*/ 378 w 390"/>
                  <a:gd name="T81" fmla="*/ 191 h 306"/>
                  <a:gd name="T82" fmla="*/ 198 w 390"/>
                  <a:gd name="T83" fmla="*/ 252 h 306"/>
                  <a:gd name="T84" fmla="*/ 200 w 390"/>
                  <a:gd name="T85" fmla="*/ 257 h 306"/>
                  <a:gd name="T86" fmla="*/ 203 w 390"/>
                  <a:gd name="T87" fmla="*/ 222 h 306"/>
                  <a:gd name="T88" fmla="*/ 375 w 390"/>
                  <a:gd name="T89" fmla="*/ 163 h 306"/>
                  <a:gd name="T90" fmla="*/ 376 w 390"/>
                  <a:gd name="T91" fmla="*/ 147 h 306"/>
                  <a:gd name="T92" fmla="*/ 340 w 390"/>
                  <a:gd name="T93" fmla="*/ 126 h 306"/>
                  <a:gd name="T94" fmla="*/ 351 w 390"/>
                  <a:gd name="T95" fmla="*/ 152 h 306"/>
                  <a:gd name="T96" fmla="*/ 122 w 390"/>
                  <a:gd name="T97" fmla="*/ 152 h 306"/>
                  <a:gd name="T98" fmla="*/ 121 w 390"/>
                  <a:gd name="T99" fmla="*/ 152 h 306"/>
                  <a:gd name="T100" fmla="*/ 95 w 390"/>
                  <a:gd name="T101" fmla="*/ 90 h 306"/>
                  <a:gd name="T102" fmla="*/ 28 w 390"/>
                  <a:gd name="T103" fmla="*/ 94 h 306"/>
                  <a:gd name="T104" fmla="*/ 26 w 390"/>
                  <a:gd name="T105" fmla="*/ 110 h 306"/>
                  <a:gd name="T106" fmla="*/ 194 w 390"/>
                  <a:gd name="T107" fmla="*/ 222 h 306"/>
                  <a:gd name="T108" fmla="*/ 197 w 390"/>
                  <a:gd name="T109" fmla="*/ 36 h 306"/>
                  <a:gd name="T110" fmla="*/ 227 w 390"/>
                  <a:gd name="T111" fmla="*/ 50 h 306"/>
                  <a:gd name="T112" fmla="*/ 183 w 390"/>
                  <a:gd name="T113" fmla="*/ 50 h 306"/>
                  <a:gd name="T114" fmla="*/ 156 w 390"/>
                  <a:gd name="T115" fmla="*/ 50 h 306"/>
                  <a:gd name="T116" fmla="*/ 303 w 390"/>
                  <a:gd name="T117" fmla="*/ 100 h 306"/>
                  <a:gd name="T118" fmla="*/ 300 w 390"/>
                  <a:gd name="T119" fmla="*/ 113 h 306"/>
                  <a:gd name="T120" fmla="*/ 254 w 390"/>
                  <a:gd name="T121" fmla="*/ 89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0" h="306">
                    <a:moveTo>
                      <a:pt x="192" y="240"/>
                    </a:moveTo>
                    <a:cubicBezTo>
                      <a:pt x="187" y="249"/>
                      <a:pt x="185" y="258"/>
                      <a:pt x="186" y="267"/>
                    </a:cubicBezTo>
                    <a:cubicBezTo>
                      <a:pt x="186" y="275"/>
                      <a:pt x="189" y="284"/>
                      <a:pt x="192" y="293"/>
                    </a:cubicBezTo>
                    <a:cubicBezTo>
                      <a:pt x="194" y="298"/>
                      <a:pt x="192" y="303"/>
                      <a:pt x="187" y="305"/>
                    </a:cubicBezTo>
                    <a:cubicBezTo>
                      <a:pt x="184" y="306"/>
                      <a:pt x="181" y="305"/>
                      <a:pt x="178" y="304"/>
                    </a:cubicBezTo>
                    <a:cubicBezTo>
                      <a:pt x="154" y="287"/>
                      <a:pt x="154" y="287"/>
                      <a:pt x="154" y="287"/>
                    </a:cubicBezTo>
                    <a:cubicBezTo>
                      <a:pt x="148" y="263"/>
                      <a:pt x="147" y="241"/>
                      <a:pt x="155" y="220"/>
                    </a:cubicBezTo>
                    <a:cubicBezTo>
                      <a:pt x="137" y="208"/>
                      <a:pt x="137" y="208"/>
                      <a:pt x="137" y="208"/>
                    </a:cubicBezTo>
                    <a:cubicBezTo>
                      <a:pt x="125" y="229"/>
                      <a:pt x="127" y="257"/>
                      <a:pt x="132" y="272"/>
                    </a:cubicBezTo>
                    <a:cubicBezTo>
                      <a:pt x="124" y="266"/>
                      <a:pt x="124" y="266"/>
                      <a:pt x="124" y="266"/>
                    </a:cubicBezTo>
                    <a:cubicBezTo>
                      <a:pt x="116" y="251"/>
                      <a:pt x="118" y="224"/>
                      <a:pt x="126" y="201"/>
                    </a:cubicBezTo>
                    <a:cubicBezTo>
                      <a:pt x="108" y="190"/>
                      <a:pt x="108" y="190"/>
                      <a:pt x="108" y="190"/>
                    </a:cubicBezTo>
                    <a:cubicBezTo>
                      <a:pt x="96" y="216"/>
                      <a:pt x="98" y="238"/>
                      <a:pt x="103" y="252"/>
                    </a:cubicBezTo>
                    <a:cubicBezTo>
                      <a:pt x="42" y="210"/>
                      <a:pt x="42" y="210"/>
                      <a:pt x="42" y="210"/>
                    </a:cubicBezTo>
                    <a:cubicBezTo>
                      <a:pt x="37" y="187"/>
                      <a:pt x="36" y="166"/>
                      <a:pt x="44" y="147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12" y="162"/>
                      <a:pt x="20" y="185"/>
                      <a:pt x="27" y="199"/>
                    </a:cubicBezTo>
                    <a:cubicBezTo>
                      <a:pt x="11" y="188"/>
                      <a:pt x="11" y="188"/>
                      <a:pt x="11" y="188"/>
                    </a:cubicBezTo>
                    <a:cubicBezTo>
                      <a:pt x="10" y="187"/>
                      <a:pt x="9" y="186"/>
                      <a:pt x="8" y="184"/>
                    </a:cubicBezTo>
                    <a:cubicBezTo>
                      <a:pt x="4" y="175"/>
                      <a:pt x="1" y="165"/>
                      <a:pt x="0" y="154"/>
                    </a:cubicBezTo>
                    <a:cubicBezTo>
                      <a:pt x="0" y="143"/>
                      <a:pt x="2" y="132"/>
                      <a:pt x="8" y="120"/>
                    </a:cubicBezTo>
                    <a:cubicBezTo>
                      <a:pt x="10" y="115"/>
                      <a:pt x="15" y="113"/>
                      <a:pt x="20" y="116"/>
                    </a:cubicBezTo>
                    <a:cubicBezTo>
                      <a:pt x="20" y="116"/>
                      <a:pt x="21" y="116"/>
                      <a:pt x="21" y="116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92" y="231"/>
                      <a:pt x="194" y="236"/>
                      <a:pt x="192" y="240"/>
                    </a:cubicBezTo>
                    <a:cubicBezTo>
                      <a:pt x="192" y="240"/>
                      <a:pt x="192" y="240"/>
                      <a:pt x="192" y="240"/>
                    </a:cubicBezTo>
                    <a:close/>
                    <a:moveTo>
                      <a:pt x="131" y="77"/>
                    </a:move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115"/>
                      <a:pt x="121" y="115"/>
                      <a:pt x="121" y="115"/>
                    </a:cubicBezTo>
                    <a:cubicBezTo>
                      <a:pt x="131" y="125"/>
                      <a:pt x="131" y="125"/>
                      <a:pt x="131" y="125"/>
                    </a:cubicBezTo>
                    <a:cubicBezTo>
                      <a:pt x="188" y="125"/>
                      <a:pt x="188" y="125"/>
                      <a:pt x="188" y="125"/>
                    </a:cubicBezTo>
                    <a:cubicBezTo>
                      <a:pt x="198" y="115"/>
                      <a:pt x="198" y="115"/>
                      <a:pt x="198" y="115"/>
                    </a:cubicBezTo>
                    <a:cubicBezTo>
                      <a:pt x="198" y="87"/>
                      <a:pt x="198" y="87"/>
                      <a:pt x="198" y="87"/>
                    </a:cubicBezTo>
                    <a:cubicBezTo>
                      <a:pt x="188" y="77"/>
                      <a:pt x="188" y="77"/>
                      <a:pt x="188" y="77"/>
                    </a:cubicBezTo>
                    <a:cubicBezTo>
                      <a:pt x="131" y="77"/>
                      <a:pt x="131" y="77"/>
                      <a:pt x="131" y="77"/>
                    </a:cubicBezTo>
                    <a:close/>
                    <a:moveTo>
                      <a:pt x="327" y="54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298" y="5"/>
                      <a:pt x="298" y="5"/>
                      <a:pt x="298" y="5"/>
                    </a:cubicBezTo>
                    <a:cubicBezTo>
                      <a:pt x="295" y="54"/>
                      <a:pt x="295" y="54"/>
                      <a:pt x="295" y="54"/>
                    </a:cubicBezTo>
                    <a:cubicBezTo>
                      <a:pt x="327" y="54"/>
                      <a:pt x="327" y="54"/>
                      <a:pt x="327" y="54"/>
                    </a:cubicBezTo>
                    <a:close/>
                    <a:moveTo>
                      <a:pt x="107" y="54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7" y="5"/>
                      <a:pt x="137" y="5"/>
                      <a:pt x="137" y="5"/>
                    </a:cubicBezTo>
                    <a:cubicBezTo>
                      <a:pt x="140" y="54"/>
                      <a:pt x="140" y="54"/>
                      <a:pt x="140" y="54"/>
                    </a:cubicBezTo>
                    <a:cubicBezTo>
                      <a:pt x="107" y="54"/>
                      <a:pt x="107" y="54"/>
                      <a:pt x="107" y="54"/>
                    </a:cubicBezTo>
                    <a:close/>
                    <a:moveTo>
                      <a:pt x="305" y="77"/>
                    </a:moveTo>
                    <a:cubicBezTo>
                      <a:pt x="248" y="77"/>
                      <a:pt x="248" y="77"/>
                      <a:pt x="248" y="7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115"/>
                      <a:pt x="238" y="115"/>
                      <a:pt x="238" y="115"/>
                    </a:cubicBezTo>
                    <a:cubicBezTo>
                      <a:pt x="248" y="125"/>
                      <a:pt x="248" y="125"/>
                      <a:pt x="248" y="125"/>
                    </a:cubicBezTo>
                    <a:cubicBezTo>
                      <a:pt x="305" y="125"/>
                      <a:pt x="305" y="125"/>
                      <a:pt x="305" y="125"/>
                    </a:cubicBezTo>
                    <a:cubicBezTo>
                      <a:pt x="315" y="115"/>
                      <a:pt x="315" y="115"/>
                      <a:pt x="315" y="115"/>
                    </a:cubicBezTo>
                    <a:cubicBezTo>
                      <a:pt x="315" y="87"/>
                      <a:pt x="315" y="87"/>
                      <a:pt x="315" y="87"/>
                    </a:cubicBezTo>
                    <a:cubicBezTo>
                      <a:pt x="305" y="77"/>
                      <a:pt x="305" y="77"/>
                      <a:pt x="305" y="77"/>
                    </a:cubicBezTo>
                    <a:close/>
                    <a:moveTo>
                      <a:pt x="209" y="62"/>
                    </a:moveTo>
                    <a:cubicBezTo>
                      <a:pt x="209" y="62"/>
                      <a:pt x="209" y="62"/>
                      <a:pt x="209" y="62"/>
                    </a:cubicBezTo>
                    <a:cubicBezTo>
                      <a:pt x="201" y="62"/>
                      <a:pt x="201" y="62"/>
                      <a:pt x="201" y="62"/>
                    </a:cubicBezTo>
                    <a:cubicBezTo>
                      <a:pt x="201" y="62"/>
                      <a:pt x="201" y="62"/>
                      <a:pt x="201" y="62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7" y="121"/>
                      <a:pt x="107" y="121"/>
                      <a:pt x="107" y="121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92" y="140"/>
                      <a:pt x="192" y="140"/>
                      <a:pt x="192" y="140"/>
                    </a:cubicBezTo>
                    <a:cubicBezTo>
                      <a:pt x="211" y="121"/>
                      <a:pt x="211" y="121"/>
                      <a:pt x="211" y="121"/>
                    </a:cubicBezTo>
                    <a:cubicBezTo>
                      <a:pt x="225" y="121"/>
                      <a:pt x="225" y="121"/>
                      <a:pt x="225" y="121"/>
                    </a:cubicBezTo>
                    <a:cubicBezTo>
                      <a:pt x="244" y="140"/>
                      <a:pt x="244" y="140"/>
                      <a:pt x="244" y="140"/>
                    </a:cubicBezTo>
                    <a:cubicBezTo>
                      <a:pt x="309" y="140"/>
                      <a:pt x="309" y="140"/>
                      <a:pt x="309" y="140"/>
                    </a:cubicBezTo>
                    <a:cubicBezTo>
                      <a:pt x="329" y="121"/>
                      <a:pt x="329" y="121"/>
                      <a:pt x="329" y="121"/>
                    </a:cubicBezTo>
                    <a:cubicBezTo>
                      <a:pt x="329" y="62"/>
                      <a:pt x="329" y="62"/>
                      <a:pt x="329" y="62"/>
                    </a:cubicBezTo>
                    <a:cubicBezTo>
                      <a:pt x="227" y="62"/>
                      <a:pt x="227" y="62"/>
                      <a:pt x="227" y="62"/>
                    </a:cubicBezTo>
                    <a:cubicBezTo>
                      <a:pt x="227" y="62"/>
                      <a:pt x="227" y="62"/>
                      <a:pt x="227" y="62"/>
                    </a:cubicBezTo>
                    <a:cubicBezTo>
                      <a:pt x="218" y="62"/>
                      <a:pt x="218" y="62"/>
                      <a:pt x="218" y="62"/>
                    </a:cubicBezTo>
                    <a:cubicBezTo>
                      <a:pt x="209" y="62"/>
                      <a:pt x="209" y="62"/>
                      <a:pt x="209" y="62"/>
                    </a:cubicBezTo>
                    <a:close/>
                    <a:moveTo>
                      <a:pt x="208" y="298"/>
                    </a:moveTo>
                    <a:cubicBezTo>
                      <a:pt x="204" y="300"/>
                      <a:pt x="198" y="298"/>
                      <a:pt x="196" y="294"/>
                    </a:cubicBezTo>
                    <a:cubicBezTo>
                      <a:pt x="194" y="289"/>
                      <a:pt x="196" y="284"/>
                      <a:pt x="200" y="282"/>
                    </a:cubicBezTo>
                    <a:cubicBezTo>
                      <a:pt x="376" y="219"/>
                      <a:pt x="376" y="219"/>
                      <a:pt x="376" y="219"/>
                    </a:cubicBezTo>
                    <a:cubicBezTo>
                      <a:pt x="381" y="217"/>
                      <a:pt x="386" y="219"/>
                      <a:pt x="388" y="223"/>
                    </a:cubicBezTo>
                    <a:cubicBezTo>
                      <a:pt x="390" y="228"/>
                      <a:pt x="389" y="233"/>
                      <a:pt x="384" y="235"/>
                    </a:cubicBezTo>
                    <a:cubicBezTo>
                      <a:pt x="208" y="298"/>
                      <a:pt x="208" y="298"/>
                      <a:pt x="208" y="298"/>
                    </a:cubicBezTo>
                    <a:close/>
                    <a:moveTo>
                      <a:pt x="200" y="257"/>
                    </a:moveTo>
                    <a:cubicBezTo>
                      <a:pt x="376" y="195"/>
                      <a:pt x="376" y="195"/>
                      <a:pt x="376" y="195"/>
                    </a:cubicBezTo>
                    <a:cubicBezTo>
                      <a:pt x="378" y="194"/>
                      <a:pt x="378" y="192"/>
                      <a:pt x="378" y="191"/>
                    </a:cubicBezTo>
                    <a:cubicBezTo>
                      <a:pt x="377" y="189"/>
                      <a:pt x="375" y="189"/>
                      <a:pt x="374" y="189"/>
                    </a:cubicBezTo>
                    <a:cubicBezTo>
                      <a:pt x="198" y="252"/>
                      <a:pt x="198" y="252"/>
                      <a:pt x="198" y="252"/>
                    </a:cubicBezTo>
                    <a:cubicBezTo>
                      <a:pt x="196" y="253"/>
                      <a:pt x="196" y="254"/>
                      <a:pt x="196" y="256"/>
                    </a:cubicBezTo>
                    <a:cubicBezTo>
                      <a:pt x="197" y="257"/>
                      <a:pt x="199" y="258"/>
                      <a:pt x="200" y="257"/>
                    </a:cubicBezTo>
                    <a:close/>
                    <a:moveTo>
                      <a:pt x="194" y="222"/>
                    </a:moveTo>
                    <a:cubicBezTo>
                      <a:pt x="197" y="224"/>
                      <a:pt x="200" y="224"/>
                      <a:pt x="203" y="222"/>
                    </a:cubicBezTo>
                    <a:cubicBezTo>
                      <a:pt x="203" y="222"/>
                      <a:pt x="203" y="222"/>
                      <a:pt x="203" y="222"/>
                    </a:cubicBezTo>
                    <a:cubicBezTo>
                      <a:pt x="375" y="163"/>
                      <a:pt x="375" y="163"/>
                      <a:pt x="375" y="163"/>
                    </a:cubicBezTo>
                    <a:cubicBezTo>
                      <a:pt x="380" y="161"/>
                      <a:pt x="382" y="155"/>
                      <a:pt x="379" y="151"/>
                    </a:cubicBezTo>
                    <a:cubicBezTo>
                      <a:pt x="379" y="149"/>
                      <a:pt x="377" y="148"/>
                      <a:pt x="376" y="147"/>
                    </a:cubicBezTo>
                    <a:cubicBezTo>
                      <a:pt x="340" y="124"/>
                      <a:pt x="340" y="124"/>
                      <a:pt x="340" y="124"/>
                    </a:cubicBezTo>
                    <a:cubicBezTo>
                      <a:pt x="340" y="126"/>
                      <a:pt x="340" y="126"/>
                      <a:pt x="340" y="126"/>
                    </a:cubicBezTo>
                    <a:cubicBezTo>
                      <a:pt x="328" y="138"/>
                      <a:pt x="328" y="138"/>
                      <a:pt x="328" y="138"/>
                    </a:cubicBezTo>
                    <a:cubicBezTo>
                      <a:pt x="351" y="152"/>
                      <a:pt x="351" y="152"/>
                      <a:pt x="351" y="152"/>
                    </a:cubicBezTo>
                    <a:cubicBezTo>
                      <a:pt x="200" y="204"/>
                      <a:pt x="200" y="204"/>
                      <a:pt x="200" y="204"/>
                    </a:cubicBezTo>
                    <a:cubicBezTo>
                      <a:pt x="122" y="152"/>
                      <a:pt x="122" y="152"/>
                      <a:pt x="122" y="152"/>
                    </a:cubicBezTo>
                    <a:cubicBezTo>
                      <a:pt x="122" y="152"/>
                      <a:pt x="122" y="152"/>
                      <a:pt x="122" y="152"/>
                    </a:cubicBezTo>
                    <a:cubicBezTo>
                      <a:pt x="121" y="152"/>
                      <a:pt x="121" y="152"/>
                      <a:pt x="121" y="152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95" y="90"/>
                      <a:pt x="95" y="90"/>
                      <a:pt x="95" y="90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3" y="96"/>
                      <a:pt x="21" y="101"/>
                      <a:pt x="23" y="106"/>
                    </a:cubicBezTo>
                    <a:cubicBezTo>
                      <a:pt x="24" y="107"/>
                      <a:pt x="25" y="109"/>
                      <a:pt x="26" y="110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94" y="222"/>
                      <a:pt x="194" y="222"/>
                      <a:pt x="194" y="222"/>
                    </a:cubicBezTo>
                    <a:close/>
                    <a:moveTo>
                      <a:pt x="156" y="50"/>
                    </a:moveTo>
                    <a:cubicBezTo>
                      <a:pt x="197" y="36"/>
                      <a:pt x="197" y="36"/>
                      <a:pt x="197" y="36"/>
                    </a:cubicBezTo>
                    <a:cubicBezTo>
                      <a:pt x="200" y="35"/>
                      <a:pt x="203" y="35"/>
                      <a:pt x="206" y="37"/>
                    </a:cubicBezTo>
                    <a:cubicBezTo>
                      <a:pt x="227" y="50"/>
                      <a:pt x="227" y="50"/>
                      <a:pt x="227" y="50"/>
                    </a:cubicBezTo>
                    <a:cubicBezTo>
                      <a:pt x="218" y="50"/>
                      <a:pt x="218" y="50"/>
                      <a:pt x="218" y="50"/>
                    </a:cubicBezTo>
                    <a:cubicBezTo>
                      <a:pt x="183" y="50"/>
                      <a:pt x="183" y="50"/>
                      <a:pt x="183" y="50"/>
                    </a:cubicBezTo>
                    <a:cubicBezTo>
                      <a:pt x="183" y="50"/>
                      <a:pt x="183" y="50"/>
                      <a:pt x="183" y="50"/>
                    </a:cubicBezTo>
                    <a:cubicBezTo>
                      <a:pt x="156" y="50"/>
                      <a:pt x="156" y="50"/>
                      <a:pt x="156" y="50"/>
                    </a:cubicBezTo>
                    <a:close/>
                    <a:moveTo>
                      <a:pt x="287" y="89"/>
                    </a:moveTo>
                    <a:cubicBezTo>
                      <a:pt x="303" y="100"/>
                      <a:pt x="303" y="100"/>
                      <a:pt x="303" y="100"/>
                    </a:cubicBezTo>
                    <a:cubicBezTo>
                      <a:pt x="303" y="110"/>
                      <a:pt x="303" y="110"/>
                      <a:pt x="303" y="110"/>
                    </a:cubicBezTo>
                    <a:cubicBezTo>
                      <a:pt x="300" y="113"/>
                      <a:pt x="300" y="113"/>
                      <a:pt x="300" y="113"/>
                    </a:cubicBezTo>
                    <a:cubicBezTo>
                      <a:pt x="291" y="113"/>
                      <a:pt x="291" y="113"/>
                      <a:pt x="291" y="113"/>
                    </a:cubicBezTo>
                    <a:cubicBezTo>
                      <a:pt x="254" y="89"/>
                      <a:pt x="254" y="89"/>
                      <a:pt x="254" y="89"/>
                    </a:cubicBezTo>
                    <a:lnTo>
                      <a:pt x="287" y="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4326066" y="4490913"/>
              <a:ext cx="16770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CN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05 </a:t>
              </a:r>
              <a:r>
                <a:rPr lang="zh-CN" altLang="en-US" sz="1800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改进与思考</a:t>
              </a:r>
              <a:endParaRPr lang="zh-CN" altLang="zh-CN" sz="1800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99170" y="3472458"/>
            <a:ext cx="1446230" cy="1387787"/>
            <a:chOff x="6299170" y="3472458"/>
            <a:chExt cx="1446230" cy="1387787"/>
          </a:xfrm>
        </p:grpSpPr>
        <p:grpSp>
          <p:nvGrpSpPr>
            <p:cNvPr id="42" name="组合 41"/>
            <p:cNvGrpSpPr/>
            <p:nvPr/>
          </p:nvGrpSpPr>
          <p:grpSpPr>
            <a:xfrm>
              <a:off x="6578972" y="3472458"/>
              <a:ext cx="886626" cy="889770"/>
              <a:chOff x="9273544" y="4223570"/>
              <a:chExt cx="886626" cy="889770"/>
            </a:xfrm>
          </p:grpSpPr>
          <p:sp>
            <p:nvSpPr>
              <p:cNvPr id="40" name="Oval 5"/>
              <p:cNvSpPr>
                <a:spLocks noChangeArrowheads="1"/>
              </p:cNvSpPr>
              <p:nvPr/>
            </p:nvSpPr>
            <p:spPr bwMode="auto">
              <a:xfrm>
                <a:off x="9273544" y="4223570"/>
                <a:ext cx="886626" cy="889770"/>
              </a:xfrm>
              <a:prstGeom prst="ellipse">
                <a:avLst/>
              </a:prstGeom>
              <a:solidFill>
                <a:srgbClr val="3E4150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2"/>
              <p:cNvSpPr>
                <a:spLocks noEditPoints="1"/>
              </p:cNvSpPr>
              <p:nvPr/>
            </p:nvSpPr>
            <p:spPr bwMode="auto">
              <a:xfrm>
                <a:off x="9515153" y="4397775"/>
                <a:ext cx="403407" cy="466135"/>
              </a:xfrm>
              <a:custGeom>
                <a:avLst/>
                <a:gdLst>
                  <a:gd name="T0" fmla="*/ 277 w 290"/>
                  <a:gd name="T1" fmla="*/ 310 h 335"/>
                  <a:gd name="T2" fmla="*/ 75 w 290"/>
                  <a:gd name="T3" fmla="*/ 310 h 335"/>
                  <a:gd name="T4" fmla="*/ 109 w 290"/>
                  <a:gd name="T5" fmla="*/ 297 h 335"/>
                  <a:gd name="T6" fmla="*/ 116 w 290"/>
                  <a:gd name="T7" fmla="*/ 291 h 335"/>
                  <a:gd name="T8" fmla="*/ 212 w 290"/>
                  <a:gd name="T9" fmla="*/ 152 h 335"/>
                  <a:gd name="T10" fmla="*/ 213 w 290"/>
                  <a:gd name="T11" fmla="*/ 149 h 335"/>
                  <a:gd name="T12" fmla="*/ 213 w 290"/>
                  <a:gd name="T13" fmla="*/ 149 h 335"/>
                  <a:gd name="T14" fmla="*/ 237 w 290"/>
                  <a:gd name="T15" fmla="*/ 115 h 335"/>
                  <a:gd name="T16" fmla="*/ 220 w 290"/>
                  <a:gd name="T17" fmla="*/ 23 h 335"/>
                  <a:gd name="T18" fmla="*/ 215 w 290"/>
                  <a:gd name="T19" fmla="*/ 20 h 335"/>
                  <a:gd name="T20" fmla="*/ 124 w 290"/>
                  <a:gd name="T21" fmla="*/ 37 h 335"/>
                  <a:gd name="T22" fmla="*/ 100 w 290"/>
                  <a:gd name="T23" fmla="*/ 72 h 335"/>
                  <a:gd name="T24" fmla="*/ 101 w 290"/>
                  <a:gd name="T25" fmla="*/ 72 h 335"/>
                  <a:gd name="T26" fmla="*/ 98 w 290"/>
                  <a:gd name="T27" fmla="*/ 74 h 335"/>
                  <a:gd name="T28" fmla="*/ 3 w 290"/>
                  <a:gd name="T29" fmla="*/ 213 h 335"/>
                  <a:gd name="T30" fmla="*/ 0 w 290"/>
                  <a:gd name="T31" fmla="*/ 222 h 335"/>
                  <a:gd name="T32" fmla="*/ 0 w 290"/>
                  <a:gd name="T33" fmla="*/ 318 h 335"/>
                  <a:gd name="T34" fmla="*/ 4 w 290"/>
                  <a:gd name="T35" fmla="*/ 328 h 335"/>
                  <a:gd name="T36" fmla="*/ 15 w 290"/>
                  <a:gd name="T37" fmla="*/ 335 h 335"/>
                  <a:gd name="T38" fmla="*/ 277 w 290"/>
                  <a:gd name="T39" fmla="*/ 335 h 335"/>
                  <a:gd name="T40" fmla="*/ 290 w 290"/>
                  <a:gd name="T41" fmla="*/ 323 h 335"/>
                  <a:gd name="T42" fmla="*/ 277 w 290"/>
                  <a:gd name="T43" fmla="*/ 310 h 335"/>
                  <a:gd name="T44" fmla="*/ 148 w 290"/>
                  <a:gd name="T45" fmla="*/ 54 h 335"/>
                  <a:gd name="T46" fmla="*/ 199 w 290"/>
                  <a:gd name="T47" fmla="*/ 44 h 335"/>
                  <a:gd name="T48" fmla="*/ 204 w 290"/>
                  <a:gd name="T49" fmla="*/ 47 h 335"/>
                  <a:gd name="T50" fmla="*/ 213 w 290"/>
                  <a:gd name="T51" fmla="*/ 99 h 335"/>
                  <a:gd name="T52" fmla="*/ 196 w 290"/>
                  <a:gd name="T53" fmla="*/ 124 h 335"/>
                  <a:gd name="T54" fmla="*/ 130 w 290"/>
                  <a:gd name="T55" fmla="*/ 79 h 335"/>
                  <a:gd name="T56" fmla="*/ 148 w 290"/>
                  <a:gd name="T57" fmla="*/ 54 h 335"/>
                  <a:gd name="T58" fmla="*/ 30 w 290"/>
                  <a:gd name="T59" fmla="*/ 265 h 335"/>
                  <a:gd name="T60" fmla="*/ 29 w 290"/>
                  <a:gd name="T61" fmla="*/ 266 h 335"/>
                  <a:gd name="T62" fmla="*/ 29 w 290"/>
                  <a:gd name="T63" fmla="*/ 226 h 335"/>
                  <a:gd name="T64" fmla="*/ 114 w 290"/>
                  <a:gd name="T65" fmla="*/ 103 h 335"/>
                  <a:gd name="T66" fmla="*/ 134 w 290"/>
                  <a:gd name="T67" fmla="*/ 117 h 335"/>
                  <a:gd name="T68" fmla="*/ 56 w 290"/>
                  <a:gd name="T69" fmla="*/ 231 h 335"/>
                  <a:gd name="T70" fmla="*/ 60 w 290"/>
                  <a:gd name="T71" fmla="*/ 253 h 335"/>
                  <a:gd name="T72" fmla="*/ 81 w 290"/>
                  <a:gd name="T73" fmla="*/ 249 h 335"/>
                  <a:gd name="T74" fmla="*/ 160 w 290"/>
                  <a:gd name="T75" fmla="*/ 134 h 335"/>
                  <a:gd name="T76" fmla="*/ 180 w 290"/>
                  <a:gd name="T77" fmla="*/ 148 h 335"/>
                  <a:gd name="T78" fmla="*/ 95 w 290"/>
                  <a:gd name="T79" fmla="*/ 271 h 335"/>
                  <a:gd name="T80" fmla="*/ 59 w 290"/>
                  <a:gd name="T81" fmla="*/ 285 h 335"/>
                  <a:gd name="T82" fmla="*/ 30 w 290"/>
                  <a:gd name="T83" fmla="*/ 265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90" h="335">
                    <a:moveTo>
                      <a:pt x="277" y="310"/>
                    </a:moveTo>
                    <a:cubicBezTo>
                      <a:pt x="75" y="310"/>
                      <a:pt x="75" y="310"/>
                      <a:pt x="75" y="310"/>
                    </a:cubicBezTo>
                    <a:cubicBezTo>
                      <a:pt x="109" y="297"/>
                      <a:pt x="109" y="297"/>
                      <a:pt x="109" y="297"/>
                    </a:cubicBezTo>
                    <a:cubicBezTo>
                      <a:pt x="112" y="295"/>
                      <a:pt x="114" y="294"/>
                      <a:pt x="116" y="291"/>
                    </a:cubicBezTo>
                    <a:cubicBezTo>
                      <a:pt x="212" y="152"/>
                      <a:pt x="212" y="152"/>
                      <a:pt x="212" y="152"/>
                    </a:cubicBezTo>
                    <a:cubicBezTo>
                      <a:pt x="212" y="151"/>
                      <a:pt x="213" y="150"/>
                      <a:pt x="213" y="149"/>
                    </a:cubicBezTo>
                    <a:cubicBezTo>
                      <a:pt x="213" y="149"/>
                      <a:pt x="213" y="149"/>
                      <a:pt x="213" y="149"/>
                    </a:cubicBezTo>
                    <a:cubicBezTo>
                      <a:pt x="237" y="115"/>
                      <a:pt x="237" y="115"/>
                      <a:pt x="237" y="115"/>
                    </a:cubicBezTo>
                    <a:cubicBezTo>
                      <a:pt x="258" y="85"/>
                      <a:pt x="250" y="44"/>
                      <a:pt x="220" y="23"/>
                    </a:cubicBezTo>
                    <a:cubicBezTo>
                      <a:pt x="215" y="20"/>
                      <a:pt x="215" y="20"/>
                      <a:pt x="215" y="20"/>
                    </a:cubicBezTo>
                    <a:cubicBezTo>
                      <a:pt x="185" y="0"/>
                      <a:pt x="144" y="7"/>
                      <a:pt x="124" y="37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1" y="72"/>
                      <a:pt x="101" y="72"/>
                      <a:pt x="101" y="72"/>
                    </a:cubicBezTo>
                    <a:cubicBezTo>
                      <a:pt x="100" y="73"/>
                      <a:pt x="99" y="73"/>
                      <a:pt x="98" y="74"/>
                    </a:cubicBezTo>
                    <a:cubicBezTo>
                      <a:pt x="3" y="213"/>
                      <a:pt x="3" y="213"/>
                      <a:pt x="3" y="213"/>
                    </a:cubicBezTo>
                    <a:cubicBezTo>
                      <a:pt x="1" y="216"/>
                      <a:pt x="0" y="219"/>
                      <a:pt x="0" y="222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22"/>
                      <a:pt x="1" y="325"/>
                      <a:pt x="4" y="328"/>
                    </a:cubicBezTo>
                    <a:cubicBezTo>
                      <a:pt x="6" y="332"/>
                      <a:pt x="10" y="335"/>
                      <a:pt x="15" y="335"/>
                    </a:cubicBezTo>
                    <a:cubicBezTo>
                      <a:pt x="277" y="335"/>
                      <a:pt x="277" y="335"/>
                      <a:pt x="277" y="335"/>
                    </a:cubicBezTo>
                    <a:cubicBezTo>
                      <a:pt x="284" y="335"/>
                      <a:pt x="290" y="330"/>
                      <a:pt x="290" y="323"/>
                    </a:cubicBezTo>
                    <a:cubicBezTo>
                      <a:pt x="290" y="316"/>
                      <a:pt x="284" y="310"/>
                      <a:pt x="277" y="310"/>
                    </a:cubicBezTo>
                    <a:close/>
                    <a:moveTo>
                      <a:pt x="148" y="54"/>
                    </a:moveTo>
                    <a:cubicBezTo>
                      <a:pt x="159" y="37"/>
                      <a:pt x="182" y="33"/>
                      <a:pt x="199" y="44"/>
                    </a:cubicBezTo>
                    <a:cubicBezTo>
                      <a:pt x="204" y="47"/>
                      <a:pt x="204" y="47"/>
                      <a:pt x="204" y="47"/>
                    </a:cubicBezTo>
                    <a:cubicBezTo>
                      <a:pt x="220" y="59"/>
                      <a:pt x="225" y="82"/>
                      <a:pt x="213" y="99"/>
                    </a:cubicBezTo>
                    <a:cubicBezTo>
                      <a:pt x="196" y="124"/>
                      <a:pt x="196" y="124"/>
                      <a:pt x="196" y="124"/>
                    </a:cubicBezTo>
                    <a:cubicBezTo>
                      <a:pt x="130" y="79"/>
                      <a:pt x="130" y="79"/>
                      <a:pt x="130" y="79"/>
                    </a:cubicBezTo>
                    <a:lnTo>
                      <a:pt x="148" y="54"/>
                    </a:lnTo>
                    <a:close/>
                    <a:moveTo>
                      <a:pt x="30" y="265"/>
                    </a:moveTo>
                    <a:cubicBezTo>
                      <a:pt x="29" y="266"/>
                      <a:pt x="29" y="266"/>
                      <a:pt x="29" y="266"/>
                    </a:cubicBezTo>
                    <a:cubicBezTo>
                      <a:pt x="29" y="226"/>
                      <a:pt x="29" y="226"/>
                      <a:pt x="29" y="226"/>
                    </a:cubicBezTo>
                    <a:cubicBezTo>
                      <a:pt x="114" y="103"/>
                      <a:pt x="114" y="103"/>
                      <a:pt x="114" y="103"/>
                    </a:cubicBezTo>
                    <a:cubicBezTo>
                      <a:pt x="134" y="117"/>
                      <a:pt x="134" y="117"/>
                      <a:pt x="134" y="117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51" y="238"/>
                      <a:pt x="53" y="248"/>
                      <a:pt x="60" y="253"/>
                    </a:cubicBezTo>
                    <a:cubicBezTo>
                      <a:pt x="67" y="258"/>
                      <a:pt x="76" y="256"/>
                      <a:pt x="81" y="249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80" y="148"/>
                      <a:pt x="180" y="148"/>
                      <a:pt x="180" y="148"/>
                    </a:cubicBezTo>
                    <a:cubicBezTo>
                      <a:pt x="95" y="271"/>
                      <a:pt x="95" y="271"/>
                      <a:pt x="95" y="271"/>
                    </a:cubicBezTo>
                    <a:cubicBezTo>
                      <a:pt x="59" y="285"/>
                      <a:pt x="59" y="285"/>
                      <a:pt x="59" y="285"/>
                    </a:cubicBezTo>
                    <a:lnTo>
                      <a:pt x="30" y="26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61" tIns="45731" rIns="91461" bIns="45731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6299170" y="4490913"/>
              <a:ext cx="1446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06 </a:t>
              </a:r>
              <a:r>
                <a:rPr lang="zh-CN" altLang="en-US" kern="100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参考文献</a:t>
              </a:r>
              <a:endParaRPr lang="zh-CN" altLang="zh-CN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75293" y="0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6310931">
            <a:off x="9575921" y="4443605"/>
            <a:ext cx="4472823" cy="31012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021051" y="4680492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4400" b="1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参考文献</a:t>
            </a:r>
            <a:endParaRPr lang="zh-CN" altLang="zh-CN" sz="4400" b="1" kern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51207" y="2113142"/>
            <a:ext cx="2448839" cy="2448839"/>
            <a:chOff x="8022705" y="1784869"/>
            <a:chExt cx="2448839" cy="2448839"/>
          </a:xfrm>
        </p:grpSpPr>
        <p:sp>
          <p:nvSpPr>
            <p:cNvPr id="8" name="椭圆 7"/>
            <p:cNvSpPr/>
            <p:nvPr/>
          </p:nvSpPr>
          <p:spPr>
            <a:xfrm>
              <a:off x="8022705" y="17848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8823202" y="2437094"/>
              <a:ext cx="859111" cy="992699"/>
            </a:xfrm>
            <a:custGeom>
              <a:avLst/>
              <a:gdLst>
                <a:gd name="T0" fmla="*/ 277 w 290"/>
                <a:gd name="T1" fmla="*/ 310 h 335"/>
                <a:gd name="T2" fmla="*/ 75 w 290"/>
                <a:gd name="T3" fmla="*/ 310 h 335"/>
                <a:gd name="T4" fmla="*/ 109 w 290"/>
                <a:gd name="T5" fmla="*/ 297 h 335"/>
                <a:gd name="T6" fmla="*/ 116 w 290"/>
                <a:gd name="T7" fmla="*/ 291 h 335"/>
                <a:gd name="T8" fmla="*/ 212 w 290"/>
                <a:gd name="T9" fmla="*/ 152 h 335"/>
                <a:gd name="T10" fmla="*/ 213 w 290"/>
                <a:gd name="T11" fmla="*/ 149 h 335"/>
                <a:gd name="T12" fmla="*/ 213 w 290"/>
                <a:gd name="T13" fmla="*/ 149 h 335"/>
                <a:gd name="T14" fmla="*/ 237 w 290"/>
                <a:gd name="T15" fmla="*/ 115 h 335"/>
                <a:gd name="T16" fmla="*/ 220 w 290"/>
                <a:gd name="T17" fmla="*/ 23 h 335"/>
                <a:gd name="T18" fmla="*/ 215 w 290"/>
                <a:gd name="T19" fmla="*/ 20 h 335"/>
                <a:gd name="T20" fmla="*/ 124 w 290"/>
                <a:gd name="T21" fmla="*/ 37 h 335"/>
                <a:gd name="T22" fmla="*/ 100 w 290"/>
                <a:gd name="T23" fmla="*/ 72 h 335"/>
                <a:gd name="T24" fmla="*/ 101 w 290"/>
                <a:gd name="T25" fmla="*/ 72 h 335"/>
                <a:gd name="T26" fmla="*/ 98 w 290"/>
                <a:gd name="T27" fmla="*/ 74 h 335"/>
                <a:gd name="T28" fmla="*/ 3 w 290"/>
                <a:gd name="T29" fmla="*/ 213 h 335"/>
                <a:gd name="T30" fmla="*/ 0 w 290"/>
                <a:gd name="T31" fmla="*/ 222 h 335"/>
                <a:gd name="T32" fmla="*/ 0 w 290"/>
                <a:gd name="T33" fmla="*/ 318 h 335"/>
                <a:gd name="T34" fmla="*/ 4 w 290"/>
                <a:gd name="T35" fmla="*/ 328 h 335"/>
                <a:gd name="T36" fmla="*/ 15 w 290"/>
                <a:gd name="T37" fmla="*/ 335 h 335"/>
                <a:gd name="T38" fmla="*/ 277 w 290"/>
                <a:gd name="T39" fmla="*/ 335 h 335"/>
                <a:gd name="T40" fmla="*/ 290 w 290"/>
                <a:gd name="T41" fmla="*/ 323 h 335"/>
                <a:gd name="T42" fmla="*/ 277 w 290"/>
                <a:gd name="T43" fmla="*/ 310 h 335"/>
                <a:gd name="T44" fmla="*/ 148 w 290"/>
                <a:gd name="T45" fmla="*/ 54 h 335"/>
                <a:gd name="T46" fmla="*/ 199 w 290"/>
                <a:gd name="T47" fmla="*/ 44 h 335"/>
                <a:gd name="T48" fmla="*/ 204 w 290"/>
                <a:gd name="T49" fmla="*/ 47 h 335"/>
                <a:gd name="T50" fmla="*/ 213 w 290"/>
                <a:gd name="T51" fmla="*/ 99 h 335"/>
                <a:gd name="T52" fmla="*/ 196 w 290"/>
                <a:gd name="T53" fmla="*/ 124 h 335"/>
                <a:gd name="T54" fmla="*/ 130 w 290"/>
                <a:gd name="T55" fmla="*/ 79 h 335"/>
                <a:gd name="T56" fmla="*/ 148 w 290"/>
                <a:gd name="T57" fmla="*/ 54 h 335"/>
                <a:gd name="T58" fmla="*/ 30 w 290"/>
                <a:gd name="T59" fmla="*/ 265 h 335"/>
                <a:gd name="T60" fmla="*/ 29 w 290"/>
                <a:gd name="T61" fmla="*/ 266 h 335"/>
                <a:gd name="T62" fmla="*/ 29 w 290"/>
                <a:gd name="T63" fmla="*/ 226 h 335"/>
                <a:gd name="T64" fmla="*/ 114 w 290"/>
                <a:gd name="T65" fmla="*/ 103 h 335"/>
                <a:gd name="T66" fmla="*/ 134 w 290"/>
                <a:gd name="T67" fmla="*/ 117 h 335"/>
                <a:gd name="T68" fmla="*/ 56 w 290"/>
                <a:gd name="T69" fmla="*/ 231 h 335"/>
                <a:gd name="T70" fmla="*/ 60 w 290"/>
                <a:gd name="T71" fmla="*/ 253 h 335"/>
                <a:gd name="T72" fmla="*/ 81 w 290"/>
                <a:gd name="T73" fmla="*/ 249 h 335"/>
                <a:gd name="T74" fmla="*/ 160 w 290"/>
                <a:gd name="T75" fmla="*/ 134 h 335"/>
                <a:gd name="T76" fmla="*/ 180 w 290"/>
                <a:gd name="T77" fmla="*/ 148 h 335"/>
                <a:gd name="T78" fmla="*/ 95 w 290"/>
                <a:gd name="T79" fmla="*/ 271 h 335"/>
                <a:gd name="T80" fmla="*/ 59 w 290"/>
                <a:gd name="T81" fmla="*/ 285 h 335"/>
                <a:gd name="T82" fmla="*/ 30 w 290"/>
                <a:gd name="T83" fmla="*/ 26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0" h="335">
                  <a:moveTo>
                    <a:pt x="277" y="310"/>
                  </a:moveTo>
                  <a:cubicBezTo>
                    <a:pt x="75" y="310"/>
                    <a:pt x="75" y="310"/>
                    <a:pt x="75" y="310"/>
                  </a:cubicBezTo>
                  <a:cubicBezTo>
                    <a:pt x="109" y="297"/>
                    <a:pt x="109" y="297"/>
                    <a:pt x="109" y="297"/>
                  </a:cubicBezTo>
                  <a:cubicBezTo>
                    <a:pt x="112" y="295"/>
                    <a:pt x="114" y="294"/>
                    <a:pt x="116" y="291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2" y="151"/>
                    <a:pt x="213" y="150"/>
                    <a:pt x="213" y="149"/>
                  </a:cubicBezTo>
                  <a:cubicBezTo>
                    <a:pt x="213" y="149"/>
                    <a:pt x="213" y="149"/>
                    <a:pt x="213" y="149"/>
                  </a:cubicBezTo>
                  <a:cubicBezTo>
                    <a:pt x="237" y="115"/>
                    <a:pt x="237" y="115"/>
                    <a:pt x="237" y="115"/>
                  </a:cubicBezTo>
                  <a:cubicBezTo>
                    <a:pt x="258" y="85"/>
                    <a:pt x="250" y="44"/>
                    <a:pt x="220" y="23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185" y="0"/>
                    <a:pt x="144" y="7"/>
                    <a:pt x="124" y="37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0" y="73"/>
                    <a:pt x="99" y="73"/>
                    <a:pt x="98" y="74"/>
                  </a:cubicBezTo>
                  <a:cubicBezTo>
                    <a:pt x="3" y="213"/>
                    <a:pt x="3" y="213"/>
                    <a:pt x="3" y="213"/>
                  </a:cubicBezTo>
                  <a:cubicBezTo>
                    <a:pt x="1" y="216"/>
                    <a:pt x="0" y="219"/>
                    <a:pt x="0" y="222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22"/>
                    <a:pt x="1" y="325"/>
                    <a:pt x="4" y="328"/>
                  </a:cubicBezTo>
                  <a:cubicBezTo>
                    <a:pt x="6" y="332"/>
                    <a:pt x="10" y="335"/>
                    <a:pt x="15" y="335"/>
                  </a:cubicBezTo>
                  <a:cubicBezTo>
                    <a:pt x="277" y="335"/>
                    <a:pt x="277" y="335"/>
                    <a:pt x="277" y="335"/>
                  </a:cubicBezTo>
                  <a:cubicBezTo>
                    <a:pt x="284" y="335"/>
                    <a:pt x="290" y="330"/>
                    <a:pt x="290" y="323"/>
                  </a:cubicBezTo>
                  <a:cubicBezTo>
                    <a:pt x="290" y="316"/>
                    <a:pt x="284" y="310"/>
                    <a:pt x="277" y="310"/>
                  </a:cubicBezTo>
                  <a:close/>
                  <a:moveTo>
                    <a:pt x="148" y="54"/>
                  </a:moveTo>
                  <a:cubicBezTo>
                    <a:pt x="159" y="37"/>
                    <a:pt x="182" y="33"/>
                    <a:pt x="199" y="44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20" y="59"/>
                    <a:pt x="225" y="82"/>
                    <a:pt x="213" y="99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48" y="54"/>
                  </a:lnTo>
                  <a:close/>
                  <a:moveTo>
                    <a:pt x="30" y="265"/>
                  </a:moveTo>
                  <a:cubicBezTo>
                    <a:pt x="29" y="266"/>
                    <a:pt x="29" y="266"/>
                    <a:pt x="29" y="266"/>
                  </a:cubicBezTo>
                  <a:cubicBezTo>
                    <a:pt x="29" y="226"/>
                    <a:pt x="29" y="226"/>
                    <a:pt x="29" y="226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1" y="238"/>
                    <a:pt x="53" y="248"/>
                    <a:pt x="60" y="253"/>
                  </a:cubicBezTo>
                  <a:cubicBezTo>
                    <a:pt x="67" y="258"/>
                    <a:pt x="76" y="256"/>
                    <a:pt x="81" y="249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59" y="285"/>
                    <a:pt x="59" y="285"/>
                    <a:pt x="59" y="285"/>
                  </a:cubicBezTo>
                  <a:lnTo>
                    <a:pt x="30" y="26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20" y="909738"/>
            <a:ext cx="3472651" cy="81783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2E45752-F38C-466B-9950-E7E34BEE25EC}"/>
              </a:ext>
            </a:extLst>
          </p:cNvPr>
          <p:cNvSpPr/>
          <p:nvPr/>
        </p:nvSpPr>
        <p:spPr>
          <a:xfrm>
            <a:off x="311459" y="1620496"/>
            <a:ext cx="51838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/>
              <a:t>[1] Wireless Control of Autonomous Guided Vehicle Using Reinforcement Learning</a:t>
            </a:r>
          </a:p>
          <a:p>
            <a:endParaRPr lang="en-US" altLang="zh-CN" sz="1600" i="1" dirty="0"/>
          </a:p>
          <a:p>
            <a:r>
              <a:rPr lang="en-US" altLang="zh-CN" sz="1600" i="1" dirty="0"/>
              <a:t>[2]</a:t>
            </a:r>
            <a:r>
              <a:rPr lang="zh-CN" altLang="en-US" sz="1600" i="1" dirty="0"/>
              <a:t>Optimizing Resource Allocation in URLLC for Real-Time Wireless Control Systems</a:t>
            </a:r>
            <a:endParaRPr lang="en-US" altLang="zh-CN" sz="1600" i="1" dirty="0"/>
          </a:p>
          <a:p>
            <a:endParaRPr lang="en-US" altLang="zh-CN" sz="1600" i="1" dirty="0"/>
          </a:p>
          <a:p>
            <a:r>
              <a:rPr lang="en-US" altLang="zh-CN" sz="1600" i="1" dirty="0"/>
              <a:t>[3] Edge-Enabled V2X Service Placement for Intelligent Transportation Systems</a:t>
            </a:r>
          </a:p>
          <a:p>
            <a:endParaRPr lang="en-US" altLang="zh-CN" sz="1600" i="1" dirty="0"/>
          </a:p>
          <a:p>
            <a:r>
              <a:rPr lang="en-US" altLang="zh-CN" sz="1600" i="1" dirty="0">
                <a:cs typeface="+mn-ea"/>
                <a:sym typeface="+mn-lt"/>
              </a:rPr>
              <a:t>[4]Agent-based Model Predictive Controller (AMPC) for Vehicular Stability with Experimental Results</a:t>
            </a:r>
          </a:p>
          <a:p>
            <a:endParaRPr lang="zh-CN" altLang="en-US" sz="1600" i="1" dirty="0">
              <a:cs typeface="+mn-ea"/>
              <a:sym typeface="+mn-lt"/>
            </a:endParaRPr>
          </a:p>
          <a:p>
            <a:r>
              <a:rPr lang="zh-CN" altLang="en-US" sz="1600" i="1" dirty="0">
                <a:cs typeface="+mn-ea"/>
              </a:rPr>
              <a:t>[5] S. Tayade, P . Rost, A. Maeder, and H. D. Schotten, “Cloud control AGV over Rayleigh fading channel – the faster the better,” arXiv:1905.04115,May 2019</a:t>
            </a:r>
            <a:endParaRPr lang="zh-CN" alt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8836188">
            <a:off x="3825303" y="2380525"/>
            <a:ext cx="11056882" cy="7666412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0" y="2710631"/>
            <a:ext cx="762000" cy="1590622"/>
            <a:chOff x="11891524" y="3363602"/>
            <a:chExt cx="3362326" cy="1590622"/>
          </a:xfrm>
        </p:grpSpPr>
        <p:sp>
          <p:nvSpPr>
            <p:cNvPr id="29" name="矩形 28"/>
            <p:cNvSpPr/>
            <p:nvPr/>
          </p:nvSpPr>
          <p:spPr>
            <a:xfrm>
              <a:off x="11891524" y="3363602"/>
              <a:ext cx="3362325" cy="1577634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891524" y="4500798"/>
              <a:ext cx="3362326" cy="453426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TextBox 12"/>
          <p:cNvSpPr txBox="1"/>
          <p:nvPr/>
        </p:nvSpPr>
        <p:spPr>
          <a:xfrm>
            <a:off x="1386885" y="2629360"/>
            <a:ext cx="4499177" cy="1323472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8000" dirty="0">
                <a:solidFill>
                  <a:srgbClr val="3E4150"/>
                </a:solidFill>
              </a:rPr>
              <a:t>感谢聆听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507" y="-21892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884387" y="2286790"/>
            <a:ext cx="2448839" cy="2448839"/>
            <a:chOff x="1840426" y="1937795"/>
            <a:chExt cx="2448839" cy="2448839"/>
          </a:xfrm>
        </p:grpSpPr>
        <p:sp>
          <p:nvSpPr>
            <p:cNvPr id="24" name="椭圆 23"/>
            <p:cNvSpPr/>
            <p:nvPr/>
          </p:nvSpPr>
          <p:spPr>
            <a:xfrm>
              <a:off x="1840426" y="1937795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Freeform 28"/>
            <p:cNvSpPr>
              <a:spLocks noEditPoints="1"/>
            </p:cNvSpPr>
            <p:nvPr/>
          </p:nvSpPr>
          <p:spPr bwMode="auto">
            <a:xfrm>
              <a:off x="2425852" y="2655020"/>
              <a:ext cx="1316086" cy="988864"/>
            </a:xfrm>
            <a:custGeom>
              <a:avLst/>
              <a:gdLst>
                <a:gd name="T0" fmla="*/ 40 w 192"/>
                <a:gd name="T1" fmla="*/ 118 h 144"/>
                <a:gd name="T2" fmla="*/ 40 w 192"/>
                <a:gd name="T3" fmla="*/ 118 h 144"/>
                <a:gd name="T4" fmla="*/ 56 w 192"/>
                <a:gd name="T5" fmla="*/ 116 h 144"/>
                <a:gd name="T6" fmla="*/ 97 w 192"/>
                <a:gd name="T7" fmla="*/ 137 h 144"/>
                <a:gd name="T8" fmla="*/ 99 w 192"/>
                <a:gd name="T9" fmla="*/ 137 h 144"/>
                <a:gd name="T10" fmla="*/ 140 w 192"/>
                <a:gd name="T11" fmla="*/ 116 h 144"/>
                <a:gd name="T12" fmla="*/ 156 w 192"/>
                <a:gd name="T13" fmla="*/ 118 h 144"/>
                <a:gd name="T14" fmla="*/ 156 w 192"/>
                <a:gd name="T15" fmla="*/ 118 h 144"/>
                <a:gd name="T16" fmla="*/ 156 w 192"/>
                <a:gd name="T17" fmla="*/ 70 h 144"/>
                <a:gd name="T18" fmla="*/ 96 w 192"/>
                <a:gd name="T19" fmla="*/ 98 h 144"/>
                <a:gd name="T20" fmla="*/ 40 w 192"/>
                <a:gd name="T21" fmla="*/ 72 h 144"/>
                <a:gd name="T22" fmla="*/ 40 w 192"/>
                <a:gd name="T23" fmla="*/ 118 h 144"/>
                <a:gd name="T24" fmla="*/ 96 w 192"/>
                <a:gd name="T25" fmla="*/ 0 h 144"/>
                <a:gd name="T26" fmla="*/ 0 w 192"/>
                <a:gd name="T27" fmla="*/ 44 h 144"/>
                <a:gd name="T28" fmla="*/ 96 w 192"/>
                <a:gd name="T29" fmla="*/ 88 h 144"/>
                <a:gd name="T30" fmla="*/ 192 w 192"/>
                <a:gd name="T31" fmla="*/ 44 h 144"/>
                <a:gd name="T32" fmla="*/ 96 w 192"/>
                <a:gd name="T33" fmla="*/ 0 h 144"/>
                <a:gd name="T34" fmla="*/ 8 w 192"/>
                <a:gd name="T35" fmla="*/ 56 h 144"/>
                <a:gd name="T36" fmla="*/ 4 w 192"/>
                <a:gd name="T37" fmla="*/ 104 h 144"/>
                <a:gd name="T38" fmla="*/ 12 w 192"/>
                <a:gd name="T39" fmla="*/ 104 h 144"/>
                <a:gd name="T40" fmla="*/ 12 w 192"/>
                <a:gd name="T41" fmla="*/ 58 h 144"/>
                <a:gd name="T42" fmla="*/ 8 w 192"/>
                <a:gd name="T43" fmla="*/ 56 h 144"/>
                <a:gd name="T44" fmla="*/ 16 w 192"/>
                <a:gd name="T45" fmla="*/ 144 h 144"/>
                <a:gd name="T46" fmla="*/ 9 w 192"/>
                <a:gd name="T47" fmla="*/ 124 h 144"/>
                <a:gd name="T48" fmla="*/ 16 w 192"/>
                <a:gd name="T49" fmla="*/ 116 h 144"/>
                <a:gd name="T50" fmla="*/ 8 w 192"/>
                <a:gd name="T51" fmla="*/ 108 h 144"/>
                <a:gd name="T52" fmla="*/ 0 w 192"/>
                <a:gd name="T53" fmla="*/ 116 h 144"/>
                <a:gd name="T54" fmla="*/ 7 w 192"/>
                <a:gd name="T55" fmla="*/ 124 h 144"/>
                <a:gd name="T56" fmla="*/ 0 w 192"/>
                <a:gd name="T57" fmla="*/ 144 h 144"/>
                <a:gd name="T58" fmla="*/ 16 w 192"/>
                <a:gd name="T5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2" h="144">
                  <a:moveTo>
                    <a:pt x="40" y="118"/>
                  </a:moveTo>
                  <a:cubicBezTo>
                    <a:pt x="40" y="118"/>
                    <a:pt x="40" y="118"/>
                    <a:pt x="40" y="118"/>
                  </a:cubicBezTo>
                  <a:cubicBezTo>
                    <a:pt x="45" y="116"/>
                    <a:pt x="50" y="116"/>
                    <a:pt x="56" y="116"/>
                  </a:cubicBezTo>
                  <a:cubicBezTo>
                    <a:pt x="72" y="116"/>
                    <a:pt x="91" y="127"/>
                    <a:pt x="97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5" y="127"/>
                    <a:pt x="123" y="116"/>
                    <a:pt x="140" y="116"/>
                  </a:cubicBezTo>
                  <a:cubicBezTo>
                    <a:pt x="145" y="116"/>
                    <a:pt x="151" y="116"/>
                    <a:pt x="156" y="118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40" y="72"/>
                    <a:pt x="40" y="72"/>
                    <a:pt x="40" y="72"/>
                  </a:cubicBezTo>
                  <a:lnTo>
                    <a:pt x="40" y="118"/>
                  </a:lnTo>
                  <a:close/>
                  <a:moveTo>
                    <a:pt x="96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192" y="44"/>
                    <a:pt x="192" y="44"/>
                    <a:pt x="192" y="44"/>
                  </a:cubicBezTo>
                  <a:lnTo>
                    <a:pt x="96" y="0"/>
                  </a:lnTo>
                  <a:close/>
                  <a:moveTo>
                    <a:pt x="8" y="56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8"/>
                    <a:pt x="12" y="58"/>
                    <a:pt x="12" y="58"/>
                  </a:cubicBezTo>
                  <a:lnTo>
                    <a:pt x="8" y="56"/>
                  </a:lnTo>
                  <a:close/>
                  <a:moveTo>
                    <a:pt x="16" y="144"/>
                  </a:moveTo>
                  <a:cubicBezTo>
                    <a:pt x="9" y="124"/>
                    <a:pt x="9" y="124"/>
                    <a:pt x="9" y="124"/>
                  </a:cubicBezTo>
                  <a:cubicBezTo>
                    <a:pt x="13" y="123"/>
                    <a:pt x="16" y="120"/>
                    <a:pt x="16" y="116"/>
                  </a:cubicBezTo>
                  <a:cubicBezTo>
                    <a:pt x="16" y="111"/>
                    <a:pt x="12" y="108"/>
                    <a:pt x="8" y="108"/>
                  </a:cubicBezTo>
                  <a:cubicBezTo>
                    <a:pt x="3" y="108"/>
                    <a:pt x="0" y="111"/>
                    <a:pt x="0" y="116"/>
                  </a:cubicBezTo>
                  <a:cubicBezTo>
                    <a:pt x="0" y="120"/>
                    <a:pt x="3" y="123"/>
                    <a:pt x="7" y="124"/>
                  </a:cubicBezTo>
                  <a:cubicBezTo>
                    <a:pt x="0" y="144"/>
                    <a:pt x="0" y="144"/>
                    <a:pt x="0" y="144"/>
                  </a:cubicBezTo>
                  <a:lnTo>
                    <a:pt x="16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2343026" y="4863332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5400" b="1" kern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</a:t>
            </a:r>
            <a:endParaRPr lang="zh-CN" altLang="zh-CN" sz="5400" b="1" kern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13955504">
            <a:off x="-1777880" y="4895363"/>
            <a:ext cx="4472823" cy="310128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20" y="868989"/>
            <a:ext cx="3472651" cy="81783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6042795-A2C5-4C24-B31F-4B2AA0321407}"/>
              </a:ext>
            </a:extLst>
          </p:cNvPr>
          <p:cNvSpPr/>
          <p:nvPr/>
        </p:nvSpPr>
        <p:spPr>
          <a:xfrm>
            <a:off x="6743824" y="783334"/>
            <a:ext cx="48291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i="1" dirty="0">
                <a:latin typeface="+mj-lt"/>
              </a:rPr>
              <a:t>Real-time wireless networked control of an Au-tonomous Guided Vehicle (AGV) from an edge cloud controller is an attractive approach to reduce hardware costs of AGVs</a:t>
            </a:r>
            <a:r>
              <a:rPr lang="en-US" altLang="zh-CN" i="1" dirty="0">
                <a:latin typeface="+mj-lt"/>
              </a:rPr>
              <a:t>.</a:t>
            </a:r>
            <a:endParaRPr lang="zh-CN" altLang="en-US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4"/>
            <a:ext cx="1002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18369" y="1403671"/>
            <a:ext cx="5079301" cy="1289901"/>
            <a:chOff x="744702" y="1983088"/>
            <a:chExt cx="5079301" cy="1289901"/>
          </a:xfrm>
        </p:grpSpPr>
        <p:grpSp>
          <p:nvGrpSpPr>
            <p:cNvPr id="3" name="组合 2"/>
            <p:cNvGrpSpPr/>
            <p:nvPr/>
          </p:nvGrpSpPr>
          <p:grpSpPr>
            <a:xfrm>
              <a:off x="744702" y="1997602"/>
              <a:ext cx="908881" cy="908881"/>
              <a:chOff x="645333" y="1937975"/>
              <a:chExt cx="908881" cy="90888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45333" y="1937975"/>
                <a:ext cx="908881" cy="908881"/>
              </a:xfrm>
              <a:prstGeom prst="ellipse">
                <a:avLst/>
              </a:prstGeom>
              <a:solidFill>
                <a:srgbClr val="CF010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48"/>
              <p:cNvSpPr>
                <a:spLocks noEditPoints="1"/>
              </p:cNvSpPr>
              <p:nvPr/>
            </p:nvSpPr>
            <p:spPr bwMode="auto">
              <a:xfrm>
                <a:off x="885371" y="2184092"/>
                <a:ext cx="427403" cy="409110"/>
              </a:xfrm>
              <a:custGeom>
                <a:avLst/>
                <a:gdLst>
                  <a:gd name="T0" fmla="*/ 419 w 628"/>
                  <a:gd name="T1" fmla="*/ 232 h 600"/>
                  <a:gd name="T2" fmla="*/ 411 w 628"/>
                  <a:gd name="T3" fmla="*/ 249 h 600"/>
                  <a:gd name="T4" fmla="*/ 408 w 628"/>
                  <a:gd name="T5" fmla="*/ 261 h 600"/>
                  <a:gd name="T6" fmla="*/ 409 w 628"/>
                  <a:gd name="T7" fmla="*/ 283 h 600"/>
                  <a:gd name="T8" fmla="*/ 417 w 628"/>
                  <a:gd name="T9" fmla="*/ 304 h 600"/>
                  <a:gd name="T10" fmla="*/ 424 w 628"/>
                  <a:gd name="T11" fmla="*/ 315 h 600"/>
                  <a:gd name="T12" fmla="*/ 441 w 628"/>
                  <a:gd name="T13" fmla="*/ 330 h 600"/>
                  <a:gd name="T14" fmla="*/ 453 w 628"/>
                  <a:gd name="T15" fmla="*/ 335 h 600"/>
                  <a:gd name="T16" fmla="*/ 478 w 628"/>
                  <a:gd name="T17" fmla="*/ 200 h 600"/>
                  <a:gd name="T18" fmla="*/ 449 w 628"/>
                  <a:gd name="T19" fmla="*/ 206 h 600"/>
                  <a:gd name="T20" fmla="*/ 433 w 628"/>
                  <a:gd name="T21" fmla="*/ 216 h 600"/>
                  <a:gd name="T22" fmla="*/ 425 w 628"/>
                  <a:gd name="T23" fmla="*/ 224 h 600"/>
                  <a:gd name="T24" fmla="*/ 384 w 628"/>
                  <a:gd name="T25" fmla="*/ 70 h 600"/>
                  <a:gd name="T26" fmla="*/ 314 w 628"/>
                  <a:gd name="T27" fmla="*/ 140 h 600"/>
                  <a:gd name="T28" fmla="*/ 379 w 628"/>
                  <a:gd name="T29" fmla="*/ 283 h 600"/>
                  <a:gd name="T30" fmla="*/ 379 w 628"/>
                  <a:gd name="T31" fmla="*/ 254 h 600"/>
                  <a:gd name="T32" fmla="*/ 359 w 628"/>
                  <a:gd name="T33" fmla="*/ 154 h 600"/>
                  <a:gd name="T34" fmla="*/ 250 w 628"/>
                  <a:gd name="T35" fmla="*/ 270 h 600"/>
                  <a:gd name="T36" fmla="*/ 314 w 628"/>
                  <a:gd name="T37" fmla="*/ 396 h 600"/>
                  <a:gd name="T38" fmla="*/ 282 w 628"/>
                  <a:gd name="T39" fmla="*/ 400 h 600"/>
                  <a:gd name="T40" fmla="*/ 267 w 628"/>
                  <a:gd name="T41" fmla="*/ 382 h 600"/>
                  <a:gd name="T42" fmla="*/ 257 w 628"/>
                  <a:gd name="T43" fmla="*/ 374 h 600"/>
                  <a:gd name="T44" fmla="*/ 214 w 628"/>
                  <a:gd name="T45" fmla="*/ 356 h 600"/>
                  <a:gd name="T46" fmla="*/ 195 w 628"/>
                  <a:gd name="T47" fmla="*/ 354 h 600"/>
                  <a:gd name="T48" fmla="*/ 0 w 628"/>
                  <a:gd name="T49" fmla="*/ 600 h 600"/>
                  <a:gd name="T50" fmla="*/ 83 w 628"/>
                  <a:gd name="T51" fmla="*/ 454 h 600"/>
                  <a:gd name="T52" fmla="*/ 216 w 628"/>
                  <a:gd name="T53" fmla="*/ 454 h 600"/>
                  <a:gd name="T54" fmla="*/ 301 w 628"/>
                  <a:gd name="T55" fmla="*/ 600 h 600"/>
                  <a:gd name="T56" fmla="*/ 282 w 628"/>
                  <a:gd name="T57" fmla="*/ 400 h 600"/>
                  <a:gd name="T58" fmla="*/ 433 w 628"/>
                  <a:gd name="T59" fmla="*/ 354 h 600"/>
                  <a:gd name="T60" fmla="*/ 413 w 628"/>
                  <a:gd name="T61" fmla="*/ 356 h 600"/>
                  <a:gd name="T62" fmla="*/ 361 w 628"/>
                  <a:gd name="T63" fmla="*/ 382 h 600"/>
                  <a:gd name="T64" fmla="*/ 353 w 628"/>
                  <a:gd name="T65" fmla="*/ 391 h 600"/>
                  <a:gd name="T66" fmla="*/ 389 w 628"/>
                  <a:gd name="T67" fmla="*/ 600 h 600"/>
                  <a:gd name="T68" fmla="*/ 410 w 628"/>
                  <a:gd name="T69" fmla="*/ 600 h 600"/>
                  <a:gd name="T70" fmla="*/ 564 w 628"/>
                  <a:gd name="T71" fmla="*/ 454 h 600"/>
                  <a:gd name="T72" fmla="*/ 628 w 628"/>
                  <a:gd name="T73" fmla="*/ 460 h 600"/>
                  <a:gd name="T74" fmla="*/ 151 w 628"/>
                  <a:gd name="T75" fmla="*/ 340 h 600"/>
                  <a:gd name="T76" fmla="*/ 186 w 628"/>
                  <a:gd name="T77" fmla="*/ 330 h 600"/>
                  <a:gd name="T78" fmla="*/ 196 w 628"/>
                  <a:gd name="T79" fmla="*/ 323 h 600"/>
                  <a:gd name="T80" fmla="*/ 216 w 628"/>
                  <a:gd name="T81" fmla="*/ 295 h 600"/>
                  <a:gd name="T82" fmla="*/ 219 w 628"/>
                  <a:gd name="T83" fmla="*/ 281 h 600"/>
                  <a:gd name="T84" fmla="*/ 219 w 628"/>
                  <a:gd name="T85" fmla="*/ 258 h 600"/>
                  <a:gd name="T86" fmla="*/ 214 w 628"/>
                  <a:gd name="T87" fmla="*/ 241 h 600"/>
                  <a:gd name="T88" fmla="*/ 208 w 628"/>
                  <a:gd name="T89" fmla="*/ 231 h 600"/>
                  <a:gd name="T90" fmla="*/ 195 w 628"/>
                  <a:gd name="T91" fmla="*/ 217 h 600"/>
                  <a:gd name="T92" fmla="*/ 186 w 628"/>
                  <a:gd name="T93" fmla="*/ 210 h 600"/>
                  <a:gd name="T94" fmla="*/ 151 w 628"/>
                  <a:gd name="T95" fmla="*/ 20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28" h="600">
                    <a:moveTo>
                      <a:pt x="425" y="224"/>
                    </a:moveTo>
                    <a:cubicBezTo>
                      <a:pt x="423" y="226"/>
                      <a:pt x="421" y="229"/>
                      <a:pt x="420" y="231"/>
                    </a:cubicBezTo>
                    <a:cubicBezTo>
                      <a:pt x="419" y="231"/>
                      <a:pt x="419" y="232"/>
                      <a:pt x="419" y="232"/>
                    </a:cubicBezTo>
                    <a:cubicBezTo>
                      <a:pt x="418" y="234"/>
                      <a:pt x="416" y="236"/>
                      <a:pt x="415" y="239"/>
                    </a:cubicBezTo>
                    <a:cubicBezTo>
                      <a:pt x="415" y="240"/>
                      <a:pt x="414" y="240"/>
                      <a:pt x="414" y="241"/>
                    </a:cubicBezTo>
                    <a:cubicBezTo>
                      <a:pt x="413" y="244"/>
                      <a:pt x="412" y="246"/>
                      <a:pt x="411" y="249"/>
                    </a:cubicBezTo>
                    <a:cubicBezTo>
                      <a:pt x="411" y="249"/>
                      <a:pt x="411" y="250"/>
                      <a:pt x="411" y="250"/>
                    </a:cubicBezTo>
                    <a:cubicBezTo>
                      <a:pt x="410" y="253"/>
                      <a:pt x="409" y="255"/>
                      <a:pt x="409" y="258"/>
                    </a:cubicBezTo>
                    <a:cubicBezTo>
                      <a:pt x="409" y="259"/>
                      <a:pt x="409" y="260"/>
                      <a:pt x="408" y="261"/>
                    </a:cubicBezTo>
                    <a:cubicBezTo>
                      <a:pt x="408" y="264"/>
                      <a:pt x="408" y="267"/>
                      <a:pt x="408" y="270"/>
                    </a:cubicBezTo>
                    <a:cubicBezTo>
                      <a:pt x="408" y="274"/>
                      <a:pt x="408" y="278"/>
                      <a:pt x="409" y="281"/>
                    </a:cubicBezTo>
                    <a:cubicBezTo>
                      <a:pt x="409" y="282"/>
                      <a:pt x="409" y="283"/>
                      <a:pt x="409" y="283"/>
                    </a:cubicBezTo>
                    <a:cubicBezTo>
                      <a:pt x="410" y="287"/>
                      <a:pt x="411" y="290"/>
                      <a:pt x="412" y="293"/>
                    </a:cubicBezTo>
                    <a:cubicBezTo>
                      <a:pt x="412" y="294"/>
                      <a:pt x="412" y="294"/>
                      <a:pt x="412" y="295"/>
                    </a:cubicBezTo>
                    <a:cubicBezTo>
                      <a:pt x="414" y="298"/>
                      <a:pt x="415" y="301"/>
                      <a:pt x="417" y="304"/>
                    </a:cubicBezTo>
                    <a:cubicBezTo>
                      <a:pt x="417" y="305"/>
                      <a:pt x="417" y="305"/>
                      <a:pt x="418" y="306"/>
                    </a:cubicBezTo>
                    <a:cubicBezTo>
                      <a:pt x="420" y="309"/>
                      <a:pt x="422" y="312"/>
                      <a:pt x="424" y="315"/>
                    </a:cubicBezTo>
                    <a:cubicBezTo>
                      <a:pt x="424" y="315"/>
                      <a:pt x="424" y="315"/>
                      <a:pt x="424" y="315"/>
                    </a:cubicBezTo>
                    <a:cubicBezTo>
                      <a:pt x="427" y="318"/>
                      <a:pt x="429" y="320"/>
                      <a:pt x="432" y="323"/>
                    </a:cubicBezTo>
                    <a:cubicBezTo>
                      <a:pt x="432" y="323"/>
                      <a:pt x="432" y="323"/>
                      <a:pt x="432" y="323"/>
                    </a:cubicBezTo>
                    <a:cubicBezTo>
                      <a:pt x="435" y="326"/>
                      <a:pt x="438" y="328"/>
                      <a:pt x="441" y="330"/>
                    </a:cubicBezTo>
                    <a:cubicBezTo>
                      <a:pt x="442" y="330"/>
                      <a:pt x="442" y="330"/>
                      <a:pt x="442" y="330"/>
                    </a:cubicBezTo>
                    <a:cubicBezTo>
                      <a:pt x="446" y="332"/>
                      <a:pt x="449" y="334"/>
                      <a:pt x="452" y="335"/>
                    </a:cubicBezTo>
                    <a:cubicBezTo>
                      <a:pt x="453" y="335"/>
                      <a:pt x="453" y="335"/>
                      <a:pt x="453" y="335"/>
                    </a:cubicBezTo>
                    <a:cubicBezTo>
                      <a:pt x="461" y="338"/>
                      <a:pt x="469" y="340"/>
                      <a:pt x="478" y="340"/>
                    </a:cubicBezTo>
                    <a:cubicBezTo>
                      <a:pt x="516" y="340"/>
                      <a:pt x="547" y="309"/>
                      <a:pt x="547" y="270"/>
                    </a:cubicBezTo>
                    <a:cubicBezTo>
                      <a:pt x="547" y="231"/>
                      <a:pt x="516" y="200"/>
                      <a:pt x="478" y="200"/>
                    </a:cubicBezTo>
                    <a:cubicBezTo>
                      <a:pt x="468" y="200"/>
                      <a:pt x="458" y="202"/>
                      <a:pt x="450" y="206"/>
                    </a:cubicBezTo>
                    <a:cubicBezTo>
                      <a:pt x="450" y="206"/>
                      <a:pt x="450" y="206"/>
                      <a:pt x="450" y="206"/>
                    </a:cubicBezTo>
                    <a:cubicBezTo>
                      <a:pt x="449" y="206"/>
                      <a:pt x="449" y="206"/>
                      <a:pt x="449" y="206"/>
                    </a:cubicBezTo>
                    <a:cubicBezTo>
                      <a:pt x="446" y="208"/>
                      <a:pt x="444" y="209"/>
                      <a:pt x="442" y="210"/>
                    </a:cubicBezTo>
                    <a:cubicBezTo>
                      <a:pt x="441" y="210"/>
                      <a:pt x="441" y="211"/>
                      <a:pt x="440" y="211"/>
                    </a:cubicBezTo>
                    <a:cubicBezTo>
                      <a:pt x="438" y="213"/>
                      <a:pt x="435" y="215"/>
                      <a:pt x="433" y="216"/>
                    </a:cubicBezTo>
                    <a:cubicBezTo>
                      <a:pt x="433" y="217"/>
                      <a:pt x="432" y="217"/>
                      <a:pt x="432" y="217"/>
                    </a:cubicBezTo>
                    <a:cubicBezTo>
                      <a:pt x="430" y="219"/>
                      <a:pt x="428" y="221"/>
                      <a:pt x="426" y="223"/>
                    </a:cubicBezTo>
                    <a:cubicBezTo>
                      <a:pt x="426" y="223"/>
                      <a:pt x="425" y="224"/>
                      <a:pt x="425" y="224"/>
                    </a:cubicBezTo>
                    <a:close/>
                    <a:moveTo>
                      <a:pt x="314" y="140"/>
                    </a:moveTo>
                    <a:lnTo>
                      <a:pt x="314" y="140"/>
                    </a:lnTo>
                    <a:cubicBezTo>
                      <a:pt x="353" y="140"/>
                      <a:pt x="384" y="108"/>
                      <a:pt x="384" y="70"/>
                    </a:cubicBezTo>
                    <a:cubicBezTo>
                      <a:pt x="384" y="31"/>
                      <a:pt x="353" y="0"/>
                      <a:pt x="314" y="0"/>
                    </a:cubicBezTo>
                    <a:cubicBezTo>
                      <a:pt x="275" y="0"/>
                      <a:pt x="244" y="31"/>
                      <a:pt x="244" y="70"/>
                    </a:cubicBezTo>
                    <a:cubicBezTo>
                      <a:pt x="244" y="108"/>
                      <a:pt x="275" y="140"/>
                      <a:pt x="314" y="140"/>
                    </a:cubicBezTo>
                    <a:close/>
                    <a:moveTo>
                      <a:pt x="379" y="336"/>
                    </a:moveTo>
                    <a:lnTo>
                      <a:pt x="379" y="336"/>
                    </a:lnTo>
                    <a:lnTo>
                      <a:pt x="379" y="283"/>
                    </a:lnTo>
                    <a:cubicBezTo>
                      <a:pt x="379" y="279"/>
                      <a:pt x="378" y="274"/>
                      <a:pt x="378" y="270"/>
                    </a:cubicBezTo>
                    <a:cubicBezTo>
                      <a:pt x="378" y="266"/>
                      <a:pt x="379" y="262"/>
                      <a:pt x="379" y="257"/>
                    </a:cubicBezTo>
                    <a:lnTo>
                      <a:pt x="379" y="254"/>
                    </a:lnTo>
                    <a:lnTo>
                      <a:pt x="380" y="254"/>
                    </a:lnTo>
                    <a:cubicBezTo>
                      <a:pt x="385" y="223"/>
                      <a:pt x="404" y="197"/>
                      <a:pt x="431" y="183"/>
                    </a:cubicBezTo>
                    <a:cubicBezTo>
                      <a:pt x="412" y="165"/>
                      <a:pt x="387" y="154"/>
                      <a:pt x="359" y="154"/>
                    </a:cubicBezTo>
                    <a:lnTo>
                      <a:pt x="269" y="154"/>
                    </a:lnTo>
                    <a:cubicBezTo>
                      <a:pt x="241" y="154"/>
                      <a:pt x="216" y="165"/>
                      <a:pt x="197" y="183"/>
                    </a:cubicBezTo>
                    <a:cubicBezTo>
                      <a:pt x="228" y="199"/>
                      <a:pt x="250" y="232"/>
                      <a:pt x="250" y="270"/>
                    </a:cubicBezTo>
                    <a:cubicBezTo>
                      <a:pt x="250" y="278"/>
                      <a:pt x="249" y="285"/>
                      <a:pt x="247" y="293"/>
                    </a:cubicBezTo>
                    <a:lnTo>
                      <a:pt x="247" y="335"/>
                    </a:lnTo>
                    <a:cubicBezTo>
                      <a:pt x="276" y="347"/>
                      <a:pt x="299" y="369"/>
                      <a:pt x="314" y="396"/>
                    </a:cubicBezTo>
                    <a:cubicBezTo>
                      <a:pt x="328" y="369"/>
                      <a:pt x="352" y="348"/>
                      <a:pt x="379" y="336"/>
                    </a:cubicBezTo>
                    <a:close/>
                    <a:moveTo>
                      <a:pt x="282" y="400"/>
                    </a:moveTo>
                    <a:lnTo>
                      <a:pt x="282" y="400"/>
                    </a:lnTo>
                    <a:cubicBezTo>
                      <a:pt x="280" y="397"/>
                      <a:pt x="278" y="394"/>
                      <a:pt x="275" y="391"/>
                    </a:cubicBezTo>
                    <a:cubicBezTo>
                      <a:pt x="275" y="390"/>
                      <a:pt x="274" y="390"/>
                      <a:pt x="274" y="390"/>
                    </a:cubicBezTo>
                    <a:cubicBezTo>
                      <a:pt x="272" y="387"/>
                      <a:pt x="270" y="385"/>
                      <a:pt x="267" y="382"/>
                    </a:cubicBezTo>
                    <a:cubicBezTo>
                      <a:pt x="267" y="382"/>
                      <a:pt x="266" y="382"/>
                      <a:pt x="266" y="381"/>
                    </a:cubicBezTo>
                    <a:cubicBezTo>
                      <a:pt x="263" y="379"/>
                      <a:pt x="261" y="377"/>
                      <a:pt x="258" y="375"/>
                    </a:cubicBezTo>
                    <a:cubicBezTo>
                      <a:pt x="257" y="374"/>
                      <a:pt x="257" y="374"/>
                      <a:pt x="257" y="374"/>
                    </a:cubicBezTo>
                    <a:cubicBezTo>
                      <a:pt x="247" y="367"/>
                      <a:pt x="237" y="362"/>
                      <a:pt x="225" y="359"/>
                    </a:cubicBezTo>
                    <a:cubicBezTo>
                      <a:pt x="223" y="358"/>
                      <a:pt x="220" y="357"/>
                      <a:pt x="218" y="357"/>
                    </a:cubicBezTo>
                    <a:cubicBezTo>
                      <a:pt x="217" y="356"/>
                      <a:pt x="215" y="356"/>
                      <a:pt x="214" y="356"/>
                    </a:cubicBezTo>
                    <a:cubicBezTo>
                      <a:pt x="212" y="356"/>
                      <a:pt x="210" y="355"/>
                      <a:pt x="208" y="355"/>
                    </a:cubicBezTo>
                    <a:cubicBezTo>
                      <a:pt x="207" y="355"/>
                      <a:pt x="206" y="355"/>
                      <a:pt x="205" y="355"/>
                    </a:cubicBezTo>
                    <a:cubicBezTo>
                      <a:pt x="202" y="354"/>
                      <a:pt x="199" y="354"/>
                      <a:pt x="195" y="354"/>
                    </a:cubicBezTo>
                    <a:lnTo>
                      <a:pt x="105" y="354"/>
                    </a:lnTo>
                    <a:cubicBezTo>
                      <a:pt x="47" y="354"/>
                      <a:pt x="0" y="401"/>
                      <a:pt x="0" y="460"/>
                    </a:cubicBezTo>
                    <a:lnTo>
                      <a:pt x="0" y="600"/>
                    </a:lnTo>
                    <a:lnTo>
                      <a:pt x="62" y="600"/>
                    </a:lnTo>
                    <a:lnTo>
                      <a:pt x="62" y="454"/>
                    </a:lnTo>
                    <a:lnTo>
                      <a:pt x="83" y="454"/>
                    </a:lnTo>
                    <a:lnTo>
                      <a:pt x="83" y="600"/>
                    </a:lnTo>
                    <a:lnTo>
                      <a:pt x="216" y="600"/>
                    </a:lnTo>
                    <a:lnTo>
                      <a:pt x="216" y="454"/>
                    </a:lnTo>
                    <a:lnTo>
                      <a:pt x="237" y="454"/>
                    </a:lnTo>
                    <a:lnTo>
                      <a:pt x="237" y="600"/>
                    </a:lnTo>
                    <a:lnTo>
                      <a:pt x="301" y="600"/>
                    </a:lnTo>
                    <a:lnTo>
                      <a:pt x="301" y="460"/>
                    </a:lnTo>
                    <a:cubicBezTo>
                      <a:pt x="301" y="437"/>
                      <a:pt x="294" y="417"/>
                      <a:pt x="282" y="400"/>
                    </a:cubicBezTo>
                    <a:cubicBezTo>
                      <a:pt x="282" y="400"/>
                      <a:pt x="282" y="400"/>
                      <a:pt x="282" y="400"/>
                    </a:cubicBezTo>
                    <a:close/>
                    <a:moveTo>
                      <a:pt x="523" y="354"/>
                    </a:moveTo>
                    <a:lnTo>
                      <a:pt x="523" y="354"/>
                    </a:lnTo>
                    <a:lnTo>
                      <a:pt x="433" y="354"/>
                    </a:lnTo>
                    <a:cubicBezTo>
                      <a:pt x="429" y="354"/>
                      <a:pt x="426" y="354"/>
                      <a:pt x="423" y="355"/>
                    </a:cubicBezTo>
                    <a:cubicBezTo>
                      <a:pt x="422" y="355"/>
                      <a:pt x="421" y="355"/>
                      <a:pt x="420" y="355"/>
                    </a:cubicBezTo>
                    <a:cubicBezTo>
                      <a:pt x="418" y="355"/>
                      <a:pt x="415" y="356"/>
                      <a:pt x="413" y="356"/>
                    </a:cubicBezTo>
                    <a:cubicBezTo>
                      <a:pt x="412" y="356"/>
                      <a:pt x="411" y="356"/>
                      <a:pt x="410" y="357"/>
                    </a:cubicBezTo>
                    <a:cubicBezTo>
                      <a:pt x="408" y="357"/>
                      <a:pt x="405" y="358"/>
                      <a:pt x="403" y="358"/>
                    </a:cubicBezTo>
                    <a:cubicBezTo>
                      <a:pt x="387" y="363"/>
                      <a:pt x="373" y="371"/>
                      <a:pt x="361" y="382"/>
                    </a:cubicBezTo>
                    <a:cubicBezTo>
                      <a:pt x="361" y="382"/>
                      <a:pt x="361" y="382"/>
                      <a:pt x="361" y="383"/>
                    </a:cubicBezTo>
                    <a:cubicBezTo>
                      <a:pt x="358" y="385"/>
                      <a:pt x="356" y="388"/>
                      <a:pt x="353" y="390"/>
                    </a:cubicBezTo>
                    <a:cubicBezTo>
                      <a:pt x="353" y="390"/>
                      <a:pt x="353" y="391"/>
                      <a:pt x="353" y="391"/>
                    </a:cubicBezTo>
                    <a:cubicBezTo>
                      <a:pt x="337" y="409"/>
                      <a:pt x="327" y="433"/>
                      <a:pt x="327" y="460"/>
                    </a:cubicBezTo>
                    <a:lnTo>
                      <a:pt x="327" y="600"/>
                    </a:lnTo>
                    <a:lnTo>
                      <a:pt x="389" y="600"/>
                    </a:lnTo>
                    <a:lnTo>
                      <a:pt x="389" y="454"/>
                    </a:lnTo>
                    <a:lnTo>
                      <a:pt x="410" y="454"/>
                    </a:lnTo>
                    <a:lnTo>
                      <a:pt x="410" y="600"/>
                    </a:lnTo>
                    <a:lnTo>
                      <a:pt x="543" y="600"/>
                    </a:lnTo>
                    <a:lnTo>
                      <a:pt x="543" y="454"/>
                    </a:lnTo>
                    <a:lnTo>
                      <a:pt x="564" y="454"/>
                    </a:lnTo>
                    <a:lnTo>
                      <a:pt x="564" y="600"/>
                    </a:lnTo>
                    <a:lnTo>
                      <a:pt x="628" y="600"/>
                    </a:lnTo>
                    <a:lnTo>
                      <a:pt x="628" y="460"/>
                    </a:lnTo>
                    <a:cubicBezTo>
                      <a:pt x="628" y="401"/>
                      <a:pt x="581" y="354"/>
                      <a:pt x="523" y="354"/>
                    </a:cubicBezTo>
                    <a:close/>
                    <a:moveTo>
                      <a:pt x="151" y="340"/>
                    </a:moveTo>
                    <a:lnTo>
                      <a:pt x="151" y="340"/>
                    </a:lnTo>
                    <a:cubicBezTo>
                      <a:pt x="159" y="340"/>
                      <a:pt x="167" y="338"/>
                      <a:pt x="175" y="335"/>
                    </a:cubicBezTo>
                    <a:cubicBezTo>
                      <a:pt x="175" y="335"/>
                      <a:pt x="175" y="335"/>
                      <a:pt x="176" y="335"/>
                    </a:cubicBezTo>
                    <a:cubicBezTo>
                      <a:pt x="179" y="334"/>
                      <a:pt x="183" y="332"/>
                      <a:pt x="186" y="330"/>
                    </a:cubicBezTo>
                    <a:cubicBezTo>
                      <a:pt x="186" y="330"/>
                      <a:pt x="186" y="330"/>
                      <a:pt x="186" y="330"/>
                    </a:cubicBezTo>
                    <a:cubicBezTo>
                      <a:pt x="190" y="328"/>
                      <a:pt x="193" y="326"/>
                      <a:pt x="196" y="323"/>
                    </a:cubicBezTo>
                    <a:cubicBezTo>
                      <a:pt x="196" y="323"/>
                      <a:pt x="196" y="323"/>
                      <a:pt x="196" y="323"/>
                    </a:cubicBezTo>
                    <a:cubicBezTo>
                      <a:pt x="202" y="318"/>
                      <a:pt x="206" y="312"/>
                      <a:pt x="210" y="306"/>
                    </a:cubicBezTo>
                    <a:cubicBezTo>
                      <a:pt x="211" y="305"/>
                      <a:pt x="211" y="305"/>
                      <a:pt x="211" y="304"/>
                    </a:cubicBezTo>
                    <a:cubicBezTo>
                      <a:pt x="213" y="301"/>
                      <a:pt x="214" y="298"/>
                      <a:pt x="216" y="295"/>
                    </a:cubicBezTo>
                    <a:cubicBezTo>
                      <a:pt x="216" y="294"/>
                      <a:pt x="216" y="294"/>
                      <a:pt x="216" y="293"/>
                    </a:cubicBezTo>
                    <a:cubicBezTo>
                      <a:pt x="217" y="290"/>
                      <a:pt x="218" y="287"/>
                      <a:pt x="219" y="283"/>
                    </a:cubicBezTo>
                    <a:cubicBezTo>
                      <a:pt x="219" y="282"/>
                      <a:pt x="219" y="282"/>
                      <a:pt x="219" y="281"/>
                    </a:cubicBezTo>
                    <a:cubicBezTo>
                      <a:pt x="220" y="278"/>
                      <a:pt x="220" y="274"/>
                      <a:pt x="220" y="270"/>
                    </a:cubicBezTo>
                    <a:cubicBezTo>
                      <a:pt x="220" y="267"/>
                      <a:pt x="220" y="264"/>
                      <a:pt x="220" y="261"/>
                    </a:cubicBezTo>
                    <a:cubicBezTo>
                      <a:pt x="219" y="260"/>
                      <a:pt x="219" y="259"/>
                      <a:pt x="219" y="258"/>
                    </a:cubicBezTo>
                    <a:cubicBezTo>
                      <a:pt x="219" y="255"/>
                      <a:pt x="218" y="252"/>
                      <a:pt x="217" y="250"/>
                    </a:cubicBezTo>
                    <a:cubicBezTo>
                      <a:pt x="217" y="249"/>
                      <a:pt x="217" y="249"/>
                      <a:pt x="217" y="249"/>
                    </a:cubicBezTo>
                    <a:cubicBezTo>
                      <a:pt x="216" y="246"/>
                      <a:pt x="215" y="244"/>
                      <a:pt x="214" y="241"/>
                    </a:cubicBezTo>
                    <a:cubicBezTo>
                      <a:pt x="214" y="240"/>
                      <a:pt x="213" y="240"/>
                      <a:pt x="213" y="239"/>
                    </a:cubicBezTo>
                    <a:cubicBezTo>
                      <a:pt x="212" y="236"/>
                      <a:pt x="210" y="234"/>
                      <a:pt x="209" y="231"/>
                    </a:cubicBezTo>
                    <a:lnTo>
                      <a:pt x="208" y="231"/>
                    </a:lnTo>
                    <a:cubicBezTo>
                      <a:pt x="207" y="229"/>
                      <a:pt x="205" y="226"/>
                      <a:pt x="203" y="224"/>
                    </a:cubicBezTo>
                    <a:cubicBezTo>
                      <a:pt x="203" y="224"/>
                      <a:pt x="202" y="223"/>
                      <a:pt x="202" y="223"/>
                    </a:cubicBezTo>
                    <a:cubicBezTo>
                      <a:pt x="200" y="221"/>
                      <a:pt x="198" y="219"/>
                      <a:pt x="195" y="217"/>
                    </a:cubicBezTo>
                    <a:cubicBezTo>
                      <a:pt x="195" y="217"/>
                      <a:pt x="195" y="217"/>
                      <a:pt x="195" y="216"/>
                    </a:cubicBezTo>
                    <a:cubicBezTo>
                      <a:pt x="193" y="215"/>
                      <a:pt x="190" y="213"/>
                      <a:pt x="188" y="211"/>
                    </a:cubicBezTo>
                    <a:cubicBezTo>
                      <a:pt x="187" y="211"/>
                      <a:pt x="187" y="210"/>
                      <a:pt x="186" y="210"/>
                    </a:cubicBezTo>
                    <a:cubicBezTo>
                      <a:pt x="184" y="209"/>
                      <a:pt x="181" y="207"/>
                      <a:pt x="179" y="206"/>
                    </a:cubicBezTo>
                    <a:cubicBezTo>
                      <a:pt x="179" y="206"/>
                      <a:pt x="178" y="206"/>
                      <a:pt x="178" y="206"/>
                    </a:cubicBezTo>
                    <a:cubicBezTo>
                      <a:pt x="170" y="202"/>
                      <a:pt x="160" y="200"/>
                      <a:pt x="151" y="200"/>
                    </a:cubicBezTo>
                    <a:cubicBezTo>
                      <a:pt x="112" y="200"/>
                      <a:pt x="81" y="231"/>
                      <a:pt x="81" y="270"/>
                    </a:cubicBezTo>
                    <a:cubicBezTo>
                      <a:pt x="81" y="309"/>
                      <a:pt x="112" y="340"/>
                      <a:pt x="151" y="3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1996715" y="1983088"/>
              <a:ext cx="3827288" cy="1289901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速度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无人驾驶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公里每小时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AGV 5~10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公里每小时入门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很少有超过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公里每小时的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18369" y="2978072"/>
            <a:ext cx="5097407" cy="1059132"/>
            <a:chOff x="744702" y="3395123"/>
            <a:chExt cx="5097407" cy="1059132"/>
          </a:xfrm>
        </p:grpSpPr>
        <p:grpSp>
          <p:nvGrpSpPr>
            <p:cNvPr id="9" name="组合 8"/>
            <p:cNvGrpSpPr/>
            <p:nvPr/>
          </p:nvGrpSpPr>
          <p:grpSpPr>
            <a:xfrm>
              <a:off x="744702" y="3395123"/>
              <a:ext cx="908881" cy="908881"/>
              <a:chOff x="878169" y="3356022"/>
              <a:chExt cx="1000931" cy="100093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78169" y="3356022"/>
                <a:ext cx="1000931" cy="1000931"/>
              </a:xfrm>
              <a:prstGeom prst="ellipse">
                <a:avLst/>
              </a:prstGeom>
              <a:solidFill>
                <a:srgbClr val="3E4150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26"/>
              <p:cNvSpPr>
                <a:spLocks noEditPoints="1"/>
              </p:cNvSpPr>
              <p:nvPr/>
            </p:nvSpPr>
            <p:spPr bwMode="auto">
              <a:xfrm>
                <a:off x="1160833" y="3657964"/>
                <a:ext cx="434060" cy="456038"/>
              </a:xfrm>
              <a:custGeom>
                <a:avLst/>
                <a:gdLst>
                  <a:gd name="T0" fmla="*/ 139 w 577"/>
                  <a:gd name="T1" fmla="*/ 87 h 609"/>
                  <a:gd name="T2" fmla="*/ 27 w 577"/>
                  <a:gd name="T3" fmla="*/ 87 h 609"/>
                  <a:gd name="T4" fmla="*/ 27 w 577"/>
                  <a:gd name="T5" fmla="*/ 48 h 609"/>
                  <a:gd name="T6" fmla="*/ 139 w 577"/>
                  <a:gd name="T7" fmla="*/ 48 h 609"/>
                  <a:gd name="T8" fmla="*/ 139 w 577"/>
                  <a:gd name="T9" fmla="*/ 87 h 609"/>
                  <a:gd name="T10" fmla="*/ 139 w 577"/>
                  <a:gd name="T11" fmla="*/ 179 h 609"/>
                  <a:gd name="T12" fmla="*/ 27 w 577"/>
                  <a:gd name="T13" fmla="*/ 179 h 609"/>
                  <a:gd name="T14" fmla="*/ 27 w 577"/>
                  <a:gd name="T15" fmla="*/ 140 h 609"/>
                  <a:gd name="T16" fmla="*/ 139 w 577"/>
                  <a:gd name="T17" fmla="*/ 140 h 609"/>
                  <a:gd name="T18" fmla="*/ 139 w 577"/>
                  <a:gd name="T19" fmla="*/ 179 h 609"/>
                  <a:gd name="T20" fmla="*/ 139 w 577"/>
                  <a:gd name="T21" fmla="*/ 271 h 609"/>
                  <a:gd name="T22" fmla="*/ 27 w 577"/>
                  <a:gd name="T23" fmla="*/ 271 h 609"/>
                  <a:gd name="T24" fmla="*/ 27 w 577"/>
                  <a:gd name="T25" fmla="*/ 232 h 609"/>
                  <a:gd name="T26" fmla="*/ 139 w 577"/>
                  <a:gd name="T27" fmla="*/ 232 h 609"/>
                  <a:gd name="T28" fmla="*/ 139 w 577"/>
                  <a:gd name="T29" fmla="*/ 271 h 609"/>
                  <a:gd name="T30" fmla="*/ 0 w 577"/>
                  <a:gd name="T31" fmla="*/ 609 h 609"/>
                  <a:gd name="T32" fmla="*/ 166 w 577"/>
                  <a:gd name="T33" fmla="*/ 609 h 609"/>
                  <a:gd name="T34" fmla="*/ 166 w 577"/>
                  <a:gd name="T35" fmla="*/ 0 h 609"/>
                  <a:gd name="T36" fmla="*/ 0 w 577"/>
                  <a:gd name="T37" fmla="*/ 0 h 609"/>
                  <a:gd name="T38" fmla="*/ 0 w 577"/>
                  <a:gd name="T39" fmla="*/ 609 h 609"/>
                  <a:gd name="T40" fmla="*/ 344 w 577"/>
                  <a:gd name="T41" fmla="*/ 87 h 609"/>
                  <a:gd name="T42" fmla="*/ 232 w 577"/>
                  <a:gd name="T43" fmla="*/ 87 h 609"/>
                  <a:gd name="T44" fmla="*/ 232 w 577"/>
                  <a:gd name="T45" fmla="*/ 48 h 609"/>
                  <a:gd name="T46" fmla="*/ 344 w 577"/>
                  <a:gd name="T47" fmla="*/ 48 h 609"/>
                  <a:gd name="T48" fmla="*/ 344 w 577"/>
                  <a:gd name="T49" fmla="*/ 87 h 609"/>
                  <a:gd name="T50" fmla="*/ 344 w 577"/>
                  <a:gd name="T51" fmla="*/ 179 h 609"/>
                  <a:gd name="T52" fmla="*/ 232 w 577"/>
                  <a:gd name="T53" fmla="*/ 179 h 609"/>
                  <a:gd name="T54" fmla="*/ 232 w 577"/>
                  <a:gd name="T55" fmla="*/ 140 h 609"/>
                  <a:gd name="T56" fmla="*/ 344 w 577"/>
                  <a:gd name="T57" fmla="*/ 140 h 609"/>
                  <a:gd name="T58" fmla="*/ 344 w 577"/>
                  <a:gd name="T59" fmla="*/ 179 h 609"/>
                  <a:gd name="T60" fmla="*/ 344 w 577"/>
                  <a:gd name="T61" fmla="*/ 271 h 609"/>
                  <a:gd name="T62" fmla="*/ 232 w 577"/>
                  <a:gd name="T63" fmla="*/ 271 h 609"/>
                  <a:gd name="T64" fmla="*/ 232 w 577"/>
                  <a:gd name="T65" fmla="*/ 232 h 609"/>
                  <a:gd name="T66" fmla="*/ 344 w 577"/>
                  <a:gd name="T67" fmla="*/ 232 h 609"/>
                  <a:gd name="T68" fmla="*/ 344 w 577"/>
                  <a:gd name="T69" fmla="*/ 271 h 609"/>
                  <a:gd name="T70" fmla="*/ 205 w 577"/>
                  <a:gd name="T71" fmla="*/ 609 h 609"/>
                  <a:gd name="T72" fmla="*/ 371 w 577"/>
                  <a:gd name="T73" fmla="*/ 609 h 609"/>
                  <a:gd name="T74" fmla="*/ 371 w 577"/>
                  <a:gd name="T75" fmla="*/ 0 h 609"/>
                  <a:gd name="T76" fmla="*/ 205 w 577"/>
                  <a:gd name="T77" fmla="*/ 0 h 609"/>
                  <a:gd name="T78" fmla="*/ 205 w 577"/>
                  <a:gd name="T79" fmla="*/ 609 h 609"/>
                  <a:gd name="T80" fmla="*/ 549 w 577"/>
                  <a:gd name="T81" fmla="*/ 87 h 609"/>
                  <a:gd name="T82" fmla="*/ 437 w 577"/>
                  <a:gd name="T83" fmla="*/ 87 h 609"/>
                  <a:gd name="T84" fmla="*/ 437 w 577"/>
                  <a:gd name="T85" fmla="*/ 48 h 609"/>
                  <a:gd name="T86" fmla="*/ 549 w 577"/>
                  <a:gd name="T87" fmla="*/ 48 h 609"/>
                  <a:gd name="T88" fmla="*/ 549 w 577"/>
                  <a:gd name="T89" fmla="*/ 87 h 609"/>
                  <a:gd name="T90" fmla="*/ 549 w 577"/>
                  <a:gd name="T91" fmla="*/ 179 h 609"/>
                  <a:gd name="T92" fmla="*/ 437 w 577"/>
                  <a:gd name="T93" fmla="*/ 179 h 609"/>
                  <a:gd name="T94" fmla="*/ 437 w 577"/>
                  <a:gd name="T95" fmla="*/ 140 h 609"/>
                  <a:gd name="T96" fmla="*/ 549 w 577"/>
                  <a:gd name="T97" fmla="*/ 140 h 609"/>
                  <a:gd name="T98" fmla="*/ 549 w 577"/>
                  <a:gd name="T99" fmla="*/ 179 h 609"/>
                  <a:gd name="T100" fmla="*/ 549 w 577"/>
                  <a:gd name="T101" fmla="*/ 271 h 609"/>
                  <a:gd name="T102" fmla="*/ 437 w 577"/>
                  <a:gd name="T103" fmla="*/ 271 h 609"/>
                  <a:gd name="T104" fmla="*/ 437 w 577"/>
                  <a:gd name="T105" fmla="*/ 232 h 609"/>
                  <a:gd name="T106" fmla="*/ 549 w 577"/>
                  <a:gd name="T107" fmla="*/ 232 h 609"/>
                  <a:gd name="T108" fmla="*/ 549 w 577"/>
                  <a:gd name="T109" fmla="*/ 271 h 609"/>
                  <a:gd name="T110" fmla="*/ 410 w 577"/>
                  <a:gd name="T111" fmla="*/ 609 h 609"/>
                  <a:gd name="T112" fmla="*/ 577 w 577"/>
                  <a:gd name="T113" fmla="*/ 609 h 609"/>
                  <a:gd name="T114" fmla="*/ 577 w 577"/>
                  <a:gd name="T115" fmla="*/ 0 h 609"/>
                  <a:gd name="T116" fmla="*/ 410 w 577"/>
                  <a:gd name="T117" fmla="*/ 0 h 609"/>
                  <a:gd name="T118" fmla="*/ 410 w 577"/>
                  <a:gd name="T119" fmla="*/ 609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77" h="609">
                    <a:moveTo>
                      <a:pt x="139" y="87"/>
                    </a:moveTo>
                    <a:lnTo>
                      <a:pt x="27" y="87"/>
                    </a:lnTo>
                    <a:lnTo>
                      <a:pt x="27" y="48"/>
                    </a:lnTo>
                    <a:lnTo>
                      <a:pt x="139" y="48"/>
                    </a:lnTo>
                    <a:lnTo>
                      <a:pt x="139" y="87"/>
                    </a:lnTo>
                    <a:close/>
                    <a:moveTo>
                      <a:pt x="139" y="179"/>
                    </a:moveTo>
                    <a:lnTo>
                      <a:pt x="27" y="179"/>
                    </a:lnTo>
                    <a:lnTo>
                      <a:pt x="27" y="140"/>
                    </a:lnTo>
                    <a:lnTo>
                      <a:pt x="139" y="140"/>
                    </a:lnTo>
                    <a:lnTo>
                      <a:pt x="139" y="179"/>
                    </a:lnTo>
                    <a:close/>
                    <a:moveTo>
                      <a:pt x="139" y="271"/>
                    </a:moveTo>
                    <a:lnTo>
                      <a:pt x="27" y="271"/>
                    </a:lnTo>
                    <a:lnTo>
                      <a:pt x="27" y="232"/>
                    </a:lnTo>
                    <a:lnTo>
                      <a:pt x="139" y="232"/>
                    </a:lnTo>
                    <a:lnTo>
                      <a:pt x="139" y="271"/>
                    </a:lnTo>
                    <a:close/>
                    <a:moveTo>
                      <a:pt x="0" y="609"/>
                    </a:moveTo>
                    <a:lnTo>
                      <a:pt x="166" y="609"/>
                    </a:lnTo>
                    <a:lnTo>
                      <a:pt x="166" y="0"/>
                    </a:lnTo>
                    <a:lnTo>
                      <a:pt x="0" y="0"/>
                    </a:lnTo>
                    <a:lnTo>
                      <a:pt x="0" y="609"/>
                    </a:lnTo>
                    <a:close/>
                    <a:moveTo>
                      <a:pt x="344" y="87"/>
                    </a:moveTo>
                    <a:lnTo>
                      <a:pt x="232" y="87"/>
                    </a:lnTo>
                    <a:lnTo>
                      <a:pt x="232" y="48"/>
                    </a:lnTo>
                    <a:lnTo>
                      <a:pt x="344" y="48"/>
                    </a:lnTo>
                    <a:lnTo>
                      <a:pt x="344" y="87"/>
                    </a:lnTo>
                    <a:close/>
                    <a:moveTo>
                      <a:pt x="344" y="179"/>
                    </a:moveTo>
                    <a:lnTo>
                      <a:pt x="232" y="179"/>
                    </a:lnTo>
                    <a:lnTo>
                      <a:pt x="232" y="140"/>
                    </a:lnTo>
                    <a:lnTo>
                      <a:pt x="344" y="140"/>
                    </a:lnTo>
                    <a:lnTo>
                      <a:pt x="344" y="179"/>
                    </a:lnTo>
                    <a:close/>
                    <a:moveTo>
                      <a:pt x="344" y="271"/>
                    </a:moveTo>
                    <a:lnTo>
                      <a:pt x="232" y="271"/>
                    </a:lnTo>
                    <a:lnTo>
                      <a:pt x="232" y="232"/>
                    </a:lnTo>
                    <a:lnTo>
                      <a:pt x="344" y="232"/>
                    </a:lnTo>
                    <a:lnTo>
                      <a:pt x="344" y="271"/>
                    </a:lnTo>
                    <a:close/>
                    <a:moveTo>
                      <a:pt x="205" y="609"/>
                    </a:moveTo>
                    <a:lnTo>
                      <a:pt x="371" y="609"/>
                    </a:lnTo>
                    <a:lnTo>
                      <a:pt x="371" y="0"/>
                    </a:lnTo>
                    <a:lnTo>
                      <a:pt x="205" y="0"/>
                    </a:lnTo>
                    <a:lnTo>
                      <a:pt x="205" y="609"/>
                    </a:lnTo>
                    <a:close/>
                    <a:moveTo>
                      <a:pt x="549" y="87"/>
                    </a:moveTo>
                    <a:lnTo>
                      <a:pt x="437" y="87"/>
                    </a:lnTo>
                    <a:lnTo>
                      <a:pt x="437" y="48"/>
                    </a:lnTo>
                    <a:lnTo>
                      <a:pt x="549" y="48"/>
                    </a:lnTo>
                    <a:lnTo>
                      <a:pt x="549" y="87"/>
                    </a:lnTo>
                    <a:close/>
                    <a:moveTo>
                      <a:pt x="549" y="179"/>
                    </a:moveTo>
                    <a:lnTo>
                      <a:pt x="437" y="179"/>
                    </a:lnTo>
                    <a:lnTo>
                      <a:pt x="437" y="140"/>
                    </a:lnTo>
                    <a:lnTo>
                      <a:pt x="549" y="140"/>
                    </a:lnTo>
                    <a:lnTo>
                      <a:pt x="549" y="179"/>
                    </a:lnTo>
                    <a:close/>
                    <a:moveTo>
                      <a:pt x="549" y="271"/>
                    </a:moveTo>
                    <a:lnTo>
                      <a:pt x="437" y="271"/>
                    </a:lnTo>
                    <a:lnTo>
                      <a:pt x="437" y="232"/>
                    </a:lnTo>
                    <a:lnTo>
                      <a:pt x="549" y="232"/>
                    </a:lnTo>
                    <a:lnTo>
                      <a:pt x="549" y="271"/>
                    </a:lnTo>
                    <a:close/>
                    <a:moveTo>
                      <a:pt x="410" y="609"/>
                    </a:moveTo>
                    <a:lnTo>
                      <a:pt x="577" y="609"/>
                    </a:lnTo>
                    <a:lnTo>
                      <a:pt x="577" y="0"/>
                    </a:lnTo>
                    <a:lnTo>
                      <a:pt x="410" y="0"/>
                    </a:lnTo>
                    <a:lnTo>
                      <a:pt x="410" y="609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2014821" y="3579852"/>
              <a:ext cx="3827288" cy="874403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环境：无人驾驶为开放环境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AGV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通常为封闭环境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18369" y="4514461"/>
            <a:ext cx="5074009" cy="1289901"/>
            <a:chOff x="6356046" y="1997602"/>
            <a:chExt cx="5074009" cy="1289901"/>
          </a:xfrm>
        </p:grpSpPr>
        <p:grpSp>
          <p:nvGrpSpPr>
            <p:cNvPr id="18" name="组合 17"/>
            <p:cNvGrpSpPr/>
            <p:nvPr/>
          </p:nvGrpSpPr>
          <p:grpSpPr>
            <a:xfrm>
              <a:off x="6356046" y="1997602"/>
              <a:ext cx="908881" cy="908881"/>
              <a:chOff x="6791040" y="1846200"/>
              <a:chExt cx="1000931" cy="100093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791040" y="1846200"/>
                <a:ext cx="1000931" cy="1000931"/>
              </a:xfrm>
              <a:prstGeom prst="ellipse">
                <a:avLst/>
              </a:prstGeom>
              <a:solidFill>
                <a:srgbClr val="3E4150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31"/>
              <p:cNvSpPr>
                <a:spLocks noEditPoints="1"/>
              </p:cNvSpPr>
              <p:nvPr/>
            </p:nvSpPr>
            <p:spPr bwMode="auto">
              <a:xfrm>
                <a:off x="7110188" y="2168297"/>
                <a:ext cx="362633" cy="456039"/>
              </a:xfrm>
              <a:custGeom>
                <a:avLst/>
                <a:gdLst>
                  <a:gd name="T0" fmla="*/ 82 w 484"/>
                  <a:gd name="T1" fmla="*/ 166 h 606"/>
                  <a:gd name="T2" fmla="*/ 82 w 484"/>
                  <a:gd name="T3" fmla="*/ 186 h 606"/>
                  <a:gd name="T4" fmla="*/ 331 w 484"/>
                  <a:gd name="T5" fmla="*/ 193 h 606"/>
                  <a:gd name="T6" fmla="*/ 331 w 484"/>
                  <a:gd name="T7" fmla="*/ 173 h 606"/>
                  <a:gd name="T8" fmla="*/ 387 w 484"/>
                  <a:gd name="T9" fmla="*/ 556 h 606"/>
                  <a:gd name="T10" fmla="*/ 388 w 484"/>
                  <a:gd name="T11" fmla="*/ 564 h 606"/>
                  <a:gd name="T12" fmla="*/ 418 w 484"/>
                  <a:gd name="T13" fmla="*/ 594 h 606"/>
                  <a:gd name="T14" fmla="*/ 474 w 484"/>
                  <a:gd name="T15" fmla="*/ 581 h 606"/>
                  <a:gd name="T16" fmla="*/ 474 w 484"/>
                  <a:gd name="T17" fmla="*/ 531 h 606"/>
                  <a:gd name="T18" fmla="*/ 444 w 484"/>
                  <a:gd name="T19" fmla="*/ 501 h 606"/>
                  <a:gd name="T20" fmla="*/ 418 w 484"/>
                  <a:gd name="T21" fmla="*/ 519 h 606"/>
                  <a:gd name="T22" fmla="*/ 384 w 484"/>
                  <a:gd name="T23" fmla="*/ 553 h 606"/>
                  <a:gd name="T24" fmla="*/ 218 w 484"/>
                  <a:gd name="T25" fmla="*/ 354 h 606"/>
                  <a:gd name="T26" fmla="*/ 229 w 484"/>
                  <a:gd name="T27" fmla="*/ 336 h 606"/>
                  <a:gd name="T28" fmla="*/ 207 w 484"/>
                  <a:gd name="T29" fmla="*/ 320 h 606"/>
                  <a:gd name="T30" fmla="*/ 207 w 484"/>
                  <a:gd name="T31" fmla="*/ 327 h 606"/>
                  <a:gd name="T32" fmla="*/ 246 w 484"/>
                  <a:gd name="T33" fmla="*/ 422 h 606"/>
                  <a:gd name="T34" fmla="*/ 297 w 484"/>
                  <a:gd name="T35" fmla="*/ 364 h 606"/>
                  <a:gd name="T36" fmla="*/ 296 w 484"/>
                  <a:gd name="T37" fmla="*/ 357 h 606"/>
                  <a:gd name="T38" fmla="*/ 224 w 484"/>
                  <a:gd name="T39" fmla="*/ 362 h 606"/>
                  <a:gd name="T40" fmla="*/ 224 w 484"/>
                  <a:gd name="T41" fmla="*/ 368 h 606"/>
                  <a:gd name="T42" fmla="*/ 246 w 484"/>
                  <a:gd name="T43" fmla="*/ 422 h 606"/>
                  <a:gd name="T44" fmla="*/ 429 w 484"/>
                  <a:gd name="T45" fmla="*/ 493 h 606"/>
                  <a:gd name="T46" fmla="*/ 429 w 484"/>
                  <a:gd name="T47" fmla="*/ 487 h 606"/>
                  <a:gd name="T48" fmla="*/ 394 w 484"/>
                  <a:gd name="T49" fmla="*/ 451 h 606"/>
                  <a:gd name="T50" fmla="*/ 256 w 484"/>
                  <a:gd name="T51" fmla="*/ 425 h 606"/>
                  <a:gd name="T52" fmla="*/ 256 w 484"/>
                  <a:gd name="T53" fmla="*/ 432 h 606"/>
                  <a:gd name="T54" fmla="*/ 354 w 484"/>
                  <a:gd name="T55" fmla="*/ 530 h 606"/>
                  <a:gd name="T56" fmla="*/ 395 w 484"/>
                  <a:gd name="T57" fmla="*/ 528 h 606"/>
                  <a:gd name="T58" fmla="*/ 20 w 484"/>
                  <a:gd name="T59" fmla="*/ 150 h 606"/>
                  <a:gd name="T60" fmla="*/ 89 w 484"/>
                  <a:gd name="T61" fmla="*/ 152 h 606"/>
                  <a:gd name="T62" fmla="*/ 141 w 484"/>
                  <a:gd name="T63" fmla="*/ 100 h 606"/>
                  <a:gd name="T64" fmla="*/ 141 w 484"/>
                  <a:gd name="T65" fmla="*/ 93 h 606"/>
                  <a:gd name="T66" fmla="*/ 383 w 484"/>
                  <a:gd name="T67" fmla="*/ 27 h 606"/>
                  <a:gd name="T68" fmla="*/ 394 w 484"/>
                  <a:gd name="T69" fmla="*/ 422 h 606"/>
                  <a:gd name="T70" fmla="*/ 414 w 484"/>
                  <a:gd name="T71" fmla="*/ 449 h 606"/>
                  <a:gd name="T72" fmla="*/ 414 w 484"/>
                  <a:gd name="T73" fmla="*/ 39 h 606"/>
                  <a:gd name="T74" fmla="*/ 383 w 484"/>
                  <a:gd name="T75" fmla="*/ 0 h 606"/>
                  <a:gd name="T76" fmla="*/ 121 w 484"/>
                  <a:gd name="T77" fmla="*/ 2 h 606"/>
                  <a:gd name="T78" fmla="*/ 0 w 484"/>
                  <a:gd name="T79" fmla="*/ 123 h 606"/>
                  <a:gd name="T80" fmla="*/ 0 w 484"/>
                  <a:gd name="T81" fmla="*/ 492 h 606"/>
                  <a:gd name="T82" fmla="*/ 32 w 484"/>
                  <a:gd name="T83" fmla="*/ 530 h 606"/>
                  <a:gd name="T84" fmla="*/ 319 w 484"/>
                  <a:gd name="T85" fmla="*/ 524 h 606"/>
                  <a:gd name="T86" fmla="*/ 305 w 484"/>
                  <a:gd name="T87" fmla="*/ 503 h 606"/>
                  <a:gd name="T88" fmla="*/ 20 w 484"/>
                  <a:gd name="T89" fmla="*/ 492 h 606"/>
                  <a:gd name="T90" fmla="*/ 20 w 484"/>
                  <a:gd name="T91" fmla="*/ 150 h 606"/>
                  <a:gd name="T92" fmla="*/ 156 w 484"/>
                  <a:gd name="T93" fmla="*/ 321 h 606"/>
                  <a:gd name="T94" fmla="*/ 156 w 484"/>
                  <a:gd name="T95" fmla="*/ 301 h 606"/>
                  <a:gd name="T96" fmla="*/ 82 w 484"/>
                  <a:gd name="T97" fmla="*/ 294 h 606"/>
                  <a:gd name="T98" fmla="*/ 82 w 484"/>
                  <a:gd name="T99" fmla="*/ 315 h 606"/>
                  <a:gd name="T100" fmla="*/ 82 w 484"/>
                  <a:gd name="T101" fmla="*/ 272 h 606"/>
                  <a:gd name="T102" fmla="*/ 331 w 484"/>
                  <a:gd name="T103" fmla="*/ 279 h 606"/>
                  <a:gd name="T104" fmla="*/ 331 w 484"/>
                  <a:gd name="T105" fmla="*/ 258 h 606"/>
                  <a:gd name="T106" fmla="*/ 82 w 484"/>
                  <a:gd name="T107" fmla="*/ 252 h 606"/>
                  <a:gd name="T108" fmla="*/ 82 w 484"/>
                  <a:gd name="T109" fmla="*/ 272 h 606"/>
                  <a:gd name="T110" fmla="*/ 82 w 484"/>
                  <a:gd name="T111" fmla="*/ 236 h 606"/>
                  <a:gd name="T112" fmla="*/ 331 w 484"/>
                  <a:gd name="T113" fmla="*/ 229 h 606"/>
                  <a:gd name="T114" fmla="*/ 331 w 484"/>
                  <a:gd name="T115" fmla="*/ 209 h 606"/>
                  <a:gd name="T116" fmla="*/ 82 w 484"/>
                  <a:gd name="T117" fmla="*/ 21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84" h="606">
                    <a:moveTo>
                      <a:pt x="331" y="166"/>
                    </a:moveTo>
                    <a:lnTo>
                      <a:pt x="82" y="166"/>
                    </a:lnTo>
                    <a:lnTo>
                      <a:pt x="82" y="173"/>
                    </a:lnTo>
                    <a:lnTo>
                      <a:pt x="82" y="186"/>
                    </a:lnTo>
                    <a:lnTo>
                      <a:pt x="82" y="193"/>
                    </a:lnTo>
                    <a:lnTo>
                      <a:pt x="331" y="193"/>
                    </a:lnTo>
                    <a:lnTo>
                      <a:pt x="331" y="186"/>
                    </a:lnTo>
                    <a:lnTo>
                      <a:pt x="331" y="173"/>
                    </a:lnTo>
                    <a:lnTo>
                      <a:pt x="331" y="166"/>
                    </a:lnTo>
                    <a:close/>
                    <a:moveTo>
                      <a:pt x="387" y="556"/>
                    </a:moveTo>
                    <a:lnTo>
                      <a:pt x="384" y="560"/>
                    </a:lnTo>
                    <a:lnTo>
                      <a:pt x="388" y="564"/>
                    </a:lnTo>
                    <a:lnTo>
                      <a:pt x="408" y="583"/>
                    </a:lnTo>
                    <a:lnTo>
                      <a:pt x="418" y="594"/>
                    </a:lnTo>
                    <a:cubicBezTo>
                      <a:pt x="430" y="606"/>
                      <a:pt x="450" y="606"/>
                      <a:pt x="462" y="594"/>
                    </a:cubicBezTo>
                    <a:lnTo>
                      <a:pt x="474" y="581"/>
                    </a:lnTo>
                    <a:cubicBezTo>
                      <a:pt x="481" y="575"/>
                      <a:pt x="484" y="565"/>
                      <a:pt x="483" y="556"/>
                    </a:cubicBezTo>
                    <a:cubicBezTo>
                      <a:pt x="484" y="547"/>
                      <a:pt x="481" y="538"/>
                      <a:pt x="474" y="531"/>
                    </a:cubicBezTo>
                    <a:lnTo>
                      <a:pt x="462" y="519"/>
                    </a:lnTo>
                    <a:lnTo>
                      <a:pt x="444" y="501"/>
                    </a:lnTo>
                    <a:lnTo>
                      <a:pt x="440" y="497"/>
                    </a:lnTo>
                    <a:lnTo>
                      <a:pt x="418" y="519"/>
                    </a:lnTo>
                    <a:lnTo>
                      <a:pt x="412" y="525"/>
                    </a:lnTo>
                    <a:lnTo>
                      <a:pt x="384" y="553"/>
                    </a:lnTo>
                    <a:lnTo>
                      <a:pt x="387" y="556"/>
                    </a:lnTo>
                    <a:close/>
                    <a:moveTo>
                      <a:pt x="218" y="354"/>
                    </a:moveTo>
                    <a:lnTo>
                      <a:pt x="234" y="338"/>
                    </a:lnTo>
                    <a:lnTo>
                      <a:pt x="229" y="336"/>
                    </a:lnTo>
                    <a:lnTo>
                      <a:pt x="234" y="331"/>
                    </a:lnTo>
                    <a:lnTo>
                      <a:pt x="207" y="320"/>
                    </a:lnTo>
                    <a:lnTo>
                      <a:pt x="211" y="328"/>
                    </a:lnTo>
                    <a:lnTo>
                      <a:pt x="207" y="327"/>
                    </a:lnTo>
                    <a:lnTo>
                      <a:pt x="218" y="354"/>
                    </a:lnTo>
                    <a:close/>
                    <a:moveTo>
                      <a:pt x="246" y="422"/>
                    </a:moveTo>
                    <a:lnTo>
                      <a:pt x="302" y="366"/>
                    </a:lnTo>
                    <a:lnTo>
                      <a:pt x="297" y="364"/>
                    </a:lnTo>
                    <a:lnTo>
                      <a:pt x="302" y="359"/>
                    </a:lnTo>
                    <a:lnTo>
                      <a:pt x="296" y="357"/>
                    </a:lnTo>
                    <a:lnTo>
                      <a:pt x="249" y="337"/>
                    </a:lnTo>
                    <a:lnTo>
                      <a:pt x="224" y="362"/>
                    </a:lnTo>
                    <a:lnTo>
                      <a:pt x="226" y="366"/>
                    </a:lnTo>
                    <a:lnTo>
                      <a:pt x="224" y="368"/>
                    </a:lnTo>
                    <a:lnTo>
                      <a:pt x="243" y="416"/>
                    </a:lnTo>
                    <a:lnTo>
                      <a:pt x="246" y="422"/>
                    </a:lnTo>
                    <a:close/>
                    <a:moveTo>
                      <a:pt x="412" y="511"/>
                    </a:moveTo>
                    <a:lnTo>
                      <a:pt x="429" y="493"/>
                    </a:lnTo>
                    <a:lnTo>
                      <a:pt x="426" y="490"/>
                    </a:lnTo>
                    <a:lnTo>
                      <a:pt x="429" y="487"/>
                    </a:lnTo>
                    <a:lnTo>
                      <a:pt x="414" y="472"/>
                    </a:lnTo>
                    <a:lnTo>
                      <a:pt x="394" y="451"/>
                    </a:lnTo>
                    <a:lnTo>
                      <a:pt x="312" y="369"/>
                    </a:lnTo>
                    <a:lnTo>
                      <a:pt x="256" y="425"/>
                    </a:lnTo>
                    <a:lnTo>
                      <a:pt x="260" y="429"/>
                    </a:lnTo>
                    <a:lnTo>
                      <a:pt x="256" y="432"/>
                    </a:lnTo>
                    <a:lnTo>
                      <a:pt x="334" y="510"/>
                    </a:lnTo>
                    <a:lnTo>
                      <a:pt x="354" y="530"/>
                    </a:lnTo>
                    <a:lnTo>
                      <a:pt x="374" y="549"/>
                    </a:lnTo>
                    <a:lnTo>
                      <a:pt x="395" y="528"/>
                    </a:lnTo>
                    <a:lnTo>
                      <a:pt x="412" y="511"/>
                    </a:lnTo>
                    <a:close/>
                    <a:moveTo>
                      <a:pt x="20" y="150"/>
                    </a:moveTo>
                    <a:lnTo>
                      <a:pt x="89" y="152"/>
                    </a:lnTo>
                    <a:lnTo>
                      <a:pt x="89" y="152"/>
                    </a:lnTo>
                    <a:lnTo>
                      <a:pt x="89" y="152"/>
                    </a:lnTo>
                    <a:cubicBezTo>
                      <a:pt x="118" y="152"/>
                      <a:pt x="141" y="129"/>
                      <a:pt x="141" y="100"/>
                    </a:cubicBezTo>
                    <a:lnTo>
                      <a:pt x="141" y="94"/>
                    </a:lnTo>
                    <a:lnTo>
                      <a:pt x="141" y="93"/>
                    </a:lnTo>
                    <a:lnTo>
                      <a:pt x="141" y="27"/>
                    </a:lnTo>
                    <a:lnTo>
                      <a:pt x="383" y="27"/>
                    </a:lnTo>
                    <a:cubicBezTo>
                      <a:pt x="389" y="27"/>
                      <a:pt x="394" y="32"/>
                      <a:pt x="394" y="38"/>
                    </a:cubicBezTo>
                    <a:lnTo>
                      <a:pt x="394" y="422"/>
                    </a:lnTo>
                    <a:lnTo>
                      <a:pt x="394" y="429"/>
                    </a:lnTo>
                    <a:lnTo>
                      <a:pt x="414" y="449"/>
                    </a:lnTo>
                    <a:lnTo>
                      <a:pt x="414" y="443"/>
                    </a:lnTo>
                    <a:lnTo>
                      <a:pt x="414" y="39"/>
                    </a:lnTo>
                    <a:lnTo>
                      <a:pt x="414" y="32"/>
                    </a:lnTo>
                    <a:cubicBezTo>
                      <a:pt x="414" y="14"/>
                      <a:pt x="400" y="0"/>
                      <a:pt x="383" y="0"/>
                    </a:cubicBezTo>
                    <a:lnTo>
                      <a:pt x="123" y="0"/>
                    </a:lnTo>
                    <a:lnTo>
                      <a:pt x="121" y="2"/>
                    </a:lnTo>
                    <a:lnTo>
                      <a:pt x="1" y="122"/>
                    </a:lnTo>
                    <a:lnTo>
                      <a:pt x="0" y="123"/>
                    </a:lnTo>
                    <a:lnTo>
                      <a:pt x="0" y="130"/>
                    </a:lnTo>
                    <a:lnTo>
                      <a:pt x="0" y="492"/>
                    </a:lnTo>
                    <a:lnTo>
                      <a:pt x="0" y="499"/>
                    </a:lnTo>
                    <a:cubicBezTo>
                      <a:pt x="0" y="516"/>
                      <a:pt x="14" y="530"/>
                      <a:pt x="32" y="530"/>
                    </a:cubicBezTo>
                    <a:lnTo>
                      <a:pt x="326" y="530"/>
                    </a:lnTo>
                    <a:lnTo>
                      <a:pt x="319" y="524"/>
                    </a:lnTo>
                    <a:lnTo>
                      <a:pt x="326" y="524"/>
                    </a:lnTo>
                    <a:lnTo>
                      <a:pt x="305" y="503"/>
                    </a:lnTo>
                    <a:lnTo>
                      <a:pt x="32" y="503"/>
                    </a:lnTo>
                    <a:cubicBezTo>
                      <a:pt x="25" y="503"/>
                      <a:pt x="21" y="498"/>
                      <a:pt x="20" y="492"/>
                    </a:cubicBezTo>
                    <a:lnTo>
                      <a:pt x="20" y="492"/>
                    </a:lnTo>
                    <a:lnTo>
                      <a:pt x="20" y="150"/>
                    </a:lnTo>
                    <a:close/>
                    <a:moveTo>
                      <a:pt x="82" y="321"/>
                    </a:moveTo>
                    <a:lnTo>
                      <a:pt x="156" y="321"/>
                    </a:lnTo>
                    <a:lnTo>
                      <a:pt x="156" y="315"/>
                    </a:lnTo>
                    <a:lnTo>
                      <a:pt x="156" y="301"/>
                    </a:lnTo>
                    <a:lnTo>
                      <a:pt x="156" y="294"/>
                    </a:lnTo>
                    <a:lnTo>
                      <a:pt x="82" y="294"/>
                    </a:lnTo>
                    <a:lnTo>
                      <a:pt x="82" y="301"/>
                    </a:lnTo>
                    <a:lnTo>
                      <a:pt x="82" y="315"/>
                    </a:lnTo>
                    <a:lnTo>
                      <a:pt x="82" y="321"/>
                    </a:lnTo>
                    <a:close/>
                    <a:moveTo>
                      <a:pt x="82" y="272"/>
                    </a:moveTo>
                    <a:lnTo>
                      <a:pt x="82" y="279"/>
                    </a:lnTo>
                    <a:lnTo>
                      <a:pt x="331" y="279"/>
                    </a:lnTo>
                    <a:lnTo>
                      <a:pt x="331" y="272"/>
                    </a:lnTo>
                    <a:lnTo>
                      <a:pt x="331" y="258"/>
                    </a:lnTo>
                    <a:lnTo>
                      <a:pt x="331" y="252"/>
                    </a:lnTo>
                    <a:lnTo>
                      <a:pt x="82" y="252"/>
                    </a:lnTo>
                    <a:lnTo>
                      <a:pt x="82" y="258"/>
                    </a:lnTo>
                    <a:lnTo>
                      <a:pt x="82" y="272"/>
                    </a:lnTo>
                    <a:close/>
                    <a:moveTo>
                      <a:pt x="82" y="229"/>
                    </a:moveTo>
                    <a:lnTo>
                      <a:pt x="82" y="236"/>
                    </a:lnTo>
                    <a:lnTo>
                      <a:pt x="331" y="236"/>
                    </a:lnTo>
                    <a:lnTo>
                      <a:pt x="331" y="229"/>
                    </a:lnTo>
                    <a:lnTo>
                      <a:pt x="331" y="216"/>
                    </a:lnTo>
                    <a:lnTo>
                      <a:pt x="331" y="209"/>
                    </a:lnTo>
                    <a:lnTo>
                      <a:pt x="82" y="209"/>
                    </a:lnTo>
                    <a:lnTo>
                      <a:pt x="82" y="216"/>
                    </a:lnTo>
                    <a:lnTo>
                      <a:pt x="82" y="229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7602767" y="1997602"/>
              <a:ext cx="3827288" cy="1289901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扰动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无人驾驶随时有人干预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AGV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通常都是在熟人空间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也就是人都知道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AGV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的存在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790877" y="6294034"/>
            <a:ext cx="10576235" cy="424023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i="1" dirty="0"/>
              <a:t>-----</a:t>
            </a:r>
            <a:r>
              <a:rPr lang="zh-CN" altLang="en-US" sz="1600" i="1" dirty="0"/>
              <a:t>无人驾驶技术和</a:t>
            </a:r>
            <a:r>
              <a:rPr lang="en-US" altLang="zh-CN" sz="1600" i="1" dirty="0"/>
              <a:t>AGV</a:t>
            </a:r>
            <a:r>
              <a:rPr lang="zh-CN" altLang="en-US" sz="1600" i="1" dirty="0"/>
              <a:t>的控制技术</a:t>
            </a:r>
            <a:endParaRPr lang="en-US" altLang="zh-CN" sz="1600" i="1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9B1E8100-1B49-4117-8C15-CBEC57AA7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543" y="2048455"/>
            <a:ext cx="5103774" cy="306736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26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5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5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23535" y="9828"/>
            <a:ext cx="6116707" cy="6859588"/>
          </a:xfrm>
          <a:prstGeom prst="rect">
            <a:avLst/>
          </a:prstGeom>
          <a:solidFill>
            <a:srgbClr val="3E41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51"/>
          <a:stretch>
            <a:fillRect/>
          </a:stretch>
        </p:blipFill>
        <p:spPr>
          <a:xfrm rot="6310931">
            <a:off x="9575921" y="4443605"/>
            <a:ext cx="4472823" cy="310128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8585306" y="4680492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lang="zh-CN" altLang="en-US" sz="4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zh-CN" altLang="zh-CN" sz="4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053455" y="2113142"/>
            <a:ext cx="2448839" cy="2448839"/>
            <a:chOff x="8022705" y="1784869"/>
            <a:chExt cx="2448839" cy="2448839"/>
          </a:xfrm>
        </p:grpSpPr>
        <p:sp>
          <p:nvSpPr>
            <p:cNvPr id="18" name="椭圆 17"/>
            <p:cNvSpPr/>
            <p:nvPr/>
          </p:nvSpPr>
          <p:spPr>
            <a:xfrm>
              <a:off x="8022705" y="1784869"/>
              <a:ext cx="2448839" cy="2448839"/>
            </a:xfrm>
            <a:prstGeom prst="ellipse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 flipH="1">
              <a:off x="8772190" y="2466541"/>
              <a:ext cx="1015607" cy="1085493"/>
            </a:xfrm>
            <a:custGeom>
              <a:avLst/>
              <a:gdLst>
                <a:gd name="T0" fmla="*/ 127 w 358"/>
                <a:gd name="T1" fmla="*/ 292 h 382"/>
                <a:gd name="T2" fmla="*/ 322 w 358"/>
                <a:gd name="T3" fmla="*/ 63 h 382"/>
                <a:gd name="T4" fmla="*/ 333 w 358"/>
                <a:gd name="T5" fmla="*/ 113 h 382"/>
                <a:gd name="T6" fmla="*/ 336 w 358"/>
                <a:gd name="T7" fmla="*/ 178 h 382"/>
                <a:gd name="T8" fmla="*/ 338 w 358"/>
                <a:gd name="T9" fmla="*/ 245 h 382"/>
                <a:gd name="T10" fmla="*/ 321 w 358"/>
                <a:gd name="T11" fmla="*/ 314 h 382"/>
                <a:gd name="T12" fmla="*/ 271 w 358"/>
                <a:gd name="T13" fmla="*/ 382 h 382"/>
                <a:gd name="T14" fmla="*/ 172 w 358"/>
                <a:gd name="T15" fmla="*/ 226 h 382"/>
                <a:gd name="T16" fmla="*/ 123 w 358"/>
                <a:gd name="T17" fmla="*/ 197 h 382"/>
                <a:gd name="T18" fmla="*/ 125 w 358"/>
                <a:gd name="T19" fmla="*/ 208 h 382"/>
                <a:gd name="T20" fmla="*/ 174 w 358"/>
                <a:gd name="T21" fmla="*/ 236 h 382"/>
                <a:gd name="T22" fmla="*/ 172 w 358"/>
                <a:gd name="T23" fmla="*/ 226 h 382"/>
                <a:gd name="T24" fmla="*/ 288 w 358"/>
                <a:gd name="T25" fmla="*/ 136 h 382"/>
                <a:gd name="T26" fmla="*/ 263 w 358"/>
                <a:gd name="T27" fmla="*/ 125 h 382"/>
                <a:gd name="T28" fmla="*/ 171 w 358"/>
                <a:gd name="T29" fmla="*/ 70 h 382"/>
                <a:gd name="T30" fmla="*/ 148 w 358"/>
                <a:gd name="T31" fmla="*/ 54 h 382"/>
                <a:gd name="T32" fmla="*/ 171 w 358"/>
                <a:gd name="T33" fmla="*/ 70 h 382"/>
                <a:gd name="T34" fmla="*/ 204 w 358"/>
                <a:gd name="T35" fmla="*/ 39 h 382"/>
                <a:gd name="T36" fmla="*/ 193 w 358"/>
                <a:gd name="T37" fmla="*/ 64 h 382"/>
                <a:gd name="T38" fmla="*/ 258 w 358"/>
                <a:gd name="T39" fmla="*/ 103 h 382"/>
                <a:gd name="T40" fmla="*/ 274 w 358"/>
                <a:gd name="T41" fmla="*/ 80 h 382"/>
                <a:gd name="T42" fmla="*/ 258 w 358"/>
                <a:gd name="T43" fmla="*/ 103 h 382"/>
                <a:gd name="T44" fmla="*/ 249 w 358"/>
                <a:gd name="T45" fmla="*/ 55 h 382"/>
                <a:gd name="T46" fmla="*/ 226 w 358"/>
                <a:gd name="T47" fmla="*/ 71 h 382"/>
                <a:gd name="T48" fmla="*/ 182 w 358"/>
                <a:gd name="T49" fmla="*/ 209 h 382"/>
                <a:gd name="T50" fmla="*/ 133 w 358"/>
                <a:gd name="T51" fmla="*/ 180 h 382"/>
                <a:gd name="T52" fmla="*/ 135 w 358"/>
                <a:gd name="T53" fmla="*/ 190 h 382"/>
                <a:gd name="T54" fmla="*/ 184 w 358"/>
                <a:gd name="T55" fmla="*/ 219 h 382"/>
                <a:gd name="T56" fmla="*/ 182 w 358"/>
                <a:gd name="T57" fmla="*/ 209 h 382"/>
                <a:gd name="T58" fmla="*/ 157 w 358"/>
                <a:gd name="T59" fmla="*/ 104 h 382"/>
                <a:gd name="T60" fmla="*/ 186 w 358"/>
                <a:gd name="T61" fmla="*/ 195 h 382"/>
                <a:gd name="T62" fmla="*/ 222 w 358"/>
                <a:gd name="T63" fmla="*/ 90 h 382"/>
                <a:gd name="T64" fmla="*/ 136 w 358"/>
                <a:gd name="T65" fmla="*/ 238 h 382"/>
                <a:gd name="T66" fmla="*/ 129 w 358"/>
                <a:gd name="T67" fmla="*/ 21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3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61" tIns="45731" rIns="91461" bIns="45731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20" y="909738"/>
            <a:ext cx="3472651" cy="81783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8EB9A9E-FAA8-44DC-979A-61FB85E8C2FD}"/>
              </a:ext>
            </a:extLst>
          </p:cNvPr>
          <p:cNvSpPr/>
          <p:nvPr/>
        </p:nvSpPr>
        <p:spPr>
          <a:xfrm>
            <a:off x="533147" y="718490"/>
            <a:ext cx="4829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i="1" dirty="0">
                <a:latin typeface="+mj-lt"/>
              </a:rPr>
              <a:t>本节介绍了论文中的数学模型，并横向对照车联网下的一些相似的模型</a:t>
            </a:r>
          </a:p>
        </p:txBody>
      </p:sp>
      <p:pic>
        <p:nvPicPr>
          <p:cNvPr id="2050" name="Picture 2" descr="数学模型 的图像结果">
            <a:extLst>
              <a:ext uri="{FF2B5EF4-FFF2-40B4-BE49-F238E27FC236}">
                <a16:creationId xmlns:a16="http://schemas.microsoft.com/office/drawing/2014/main" id="{6B163E5C-883D-4734-A04A-EA8B8C252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17" y="2369306"/>
            <a:ext cx="4709834" cy="265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3935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MODEL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17A102-2C03-42B9-9258-D34304E4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948419"/>
            <a:ext cx="6535154" cy="577894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10B244F-0061-47DF-9767-08974A853D1C}"/>
              </a:ext>
            </a:extLst>
          </p:cNvPr>
          <p:cNvSpPr txBox="1"/>
          <p:nvPr/>
        </p:nvSpPr>
        <p:spPr>
          <a:xfrm>
            <a:off x="7791450" y="1600200"/>
            <a:ext cx="3609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/>
              <a:t>假设上行链路完美（没有时延和丢包），而下行链路允许有时延和丢包，采样周期不变。</a:t>
            </a:r>
            <a:endParaRPr lang="en-US" altLang="zh-CN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AE462CF-8530-4DD3-8B47-6464D97413B7}"/>
              </a:ext>
            </a:extLst>
          </p:cNvPr>
          <p:cNvCxnSpPr/>
          <p:nvPr/>
        </p:nvCxnSpPr>
        <p:spPr>
          <a:xfrm flipV="1">
            <a:off x="2552700" y="1003301"/>
            <a:ext cx="457200" cy="174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DF84F86-4787-4FCA-9F26-33511D54F892}"/>
              </a:ext>
            </a:extLst>
          </p:cNvPr>
          <p:cNvSpPr txBox="1"/>
          <p:nvPr/>
        </p:nvSpPr>
        <p:spPr>
          <a:xfrm>
            <a:off x="3009900" y="879476"/>
            <a:ext cx="895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</a:rPr>
              <a:t>传输周期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3CFC6E-EAAF-4060-8E23-4536C2546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65"/>
          <a:stretch/>
        </p:blipFill>
        <p:spPr>
          <a:xfrm>
            <a:off x="7741328" y="3579921"/>
            <a:ext cx="4206427" cy="64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7521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Communication Channel Model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2AA7FFB-DDFE-4252-9CD8-708436920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12" y="1681162"/>
            <a:ext cx="5821588" cy="25861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E04192-11A9-44B4-95AA-A1BF64B32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31" y="4332629"/>
            <a:ext cx="6119575" cy="7141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10B09F-2713-4E1F-8C0C-5EB2EF298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94" y="4951057"/>
            <a:ext cx="5430805" cy="884085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936542F-4C98-4EF4-B87F-56AE7A269A11}"/>
              </a:ext>
            </a:extLst>
          </p:cNvPr>
          <p:cNvCxnSpPr/>
          <p:nvPr/>
        </p:nvCxnSpPr>
        <p:spPr>
          <a:xfrm>
            <a:off x="4506686" y="4581331"/>
            <a:ext cx="2015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D387144-A749-48B1-97AA-422B97FFE15A}"/>
              </a:ext>
            </a:extLst>
          </p:cNvPr>
          <p:cNvSpPr txBox="1"/>
          <p:nvPr/>
        </p:nvSpPr>
        <p:spPr>
          <a:xfrm>
            <a:off x="6522097" y="4396665"/>
            <a:ext cx="830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平稳分布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B40019-6906-407B-87A5-761783D6390D}"/>
              </a:ext>
            </a:extLst>
          </p:cNvPr>
          <p:cNvSpPr txBox="1"/>
          <p:nvPr/>
        </p:nvSpPr>
        <p:spPr>
          <a:xfrm>
            <a:off x="6999455" y="1692553"/>
            <a:ext cx="173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</a:rPr>
              <a:t>对复杂问题的解耦</a:t>
            </a:r>
          </a:p>
        </p:txBody>
      </p:sp>
    </p:spTree>
    <p:extLst>
      <p:ext uri="{BB962C8B-B14F-4D97-AF65-F5344CB8AC3E}">
        <p14:creationId xmlns:p14="http://schemas.microsoft.com/office/powerpoint/2010/main" val="177377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9744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MODEL IN VEHICLES NETWORK 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05E76C4-026D-442B-BF06-7E084095F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66812"/>
            <a:ext cx="5410200" cy="47148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F7AA2BD-F1DC-43A6-B1E3-EC6A23725264}"/>
              </a:ext>
            </a:extLst>
          </p:cNvPr>
          <p:cNvSpPr/>
          <p:nvPr/>
        </p:nvSpPr>
        <p:spPr>
          <a:xfrm>
            <a:off x="533400" y="6223905"/>
            <a:ext cx="5410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/>
              <a:t>[1]</a:t>
            </a:r>
            <a:r>
              <a:rPr lang="zh-CN" altLang="en-US" sz="1600" i="1" dirty="0"/>
              <a:t>Optimizing Resource Allocation in URLLC for Real-Time Wireless Control Systems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E8F328-3646-4EA2-B8BB-4D74149A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2066"/>
            <a:ext cx="6005875" cy="327973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AB2C27B-A454-4EF6-B4B6-0EE9A2A15BB6}"/>
              </a:ext>
            </a:extLst>
          </p:cNvPr>
          <p:cNvCxnSpPr>
            <a:endCxn id="9" idx="3"/>
          </p:cNvCxnSpPr>
          <p:nvPr/>
        </p:nvCxnSpPr>
        <p:spPr>
          <a:xfrm>
            <a:off x="5943600" y="1003301"/>
            <a:ext cx="0" cy="5512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CF0C358-C031-4DF7-9C19-A1B014A969B5}"/>
              </a:ext>
            </a:extLst>
          </p:cNvPr>
          <p:cNvSpPr/>
          <p:nvPr/>
        </p:nvSpPr>
        <p:spPr>
          <a:xfrm>
            <a:off x="6198846" y="6216506"/>
            <a:ext cx="60168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/>
              <a:t>[2] Edge-Enabled V2X Service Placement for Intelligent Transportation Systems</a:t>
            </a:r>
            <a:endParaRPr lang="zh-CN" altLang="en-US" sz="1600" i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7DC1BD-009A-4A8B-B392-E26F692EC9D1}"/>
              </a:ext>
            </a:extLst>
          </p:cNvPr>
          <p:cNvSpPr txBox="1"/>
          <p:nvPr/>
        </p:nvSpPr>
        <p:spPr>
          <a:xfrm>
            <a:off x="6248400" y="5378272"/>
            <a:ext cx="173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</a:rPr>
              <a:t>对时延的优化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583E67B-DB9A-4D86-96C1-3D58CB307193}"/>
              </a:ext>
            </a:extLst>
          </p:cNvPr>
          <p:cNvSpPr txBox="1"/>
          <p:nvPr/>
        </p:nvSpPr>
        <p:spPr>
          <a:xfrm>
            <a:off x="533385" y="5790572"/>
            <a:ext cx="173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</a:rPr>
              <a:t>对资源的优化</a:t>
            </a:r>
          </a:p>
        </p:txBody>
      </p:sp>
    </p:spTree>
    <p:extLst>
      <p:ext uri="{BB962C8B-B14F-4D97-AF65-F5344CB8AC3E}">
        <p14:creationId xmlns:p14="http://schemas.microsoft.com/office/powerpoint/2010/main" val="217720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88687"/>
            <a:ext cx="188686" cy="592364"/>
            <a:chOff x="11571416" y="3959358"/>
            <a:chExt cx="620584" cy="1723139"/>
          </a:xfrm>
        </p:grpSpPr>
        <p:sp>
          <p:nvSpPr>
            <p:cNvPr id="5" name="矩形 4"/>
            <p:cNvSpPr/>
            <p:nvPr/>
          </p:nvSpPr>
          <p:spPr>
            <a:xfrm>
              <a:off x="11571416" y="3959358"/>
              <a:ext cx="620584" cy="1723137"/>
            </a:xfrm>
            <a:prstGeom prst="rect">
              <a:avLst/>
            </a:prstGeom>
            <a:solidFill>
              <a:srgbClr val="3E41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571416" y="5115169"/>
              <a:ext cx="620584" cy="567328"/>
            </a:xfrm>
            <a:prstGeom prst="rect">
              <a:avLst/>
            </a:prstGeom>
            <a:solidFill>
              <a:srgbClr val="CF0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4673" y="178263"/>
            <a:ext cx="667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E41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Pure Pursuit AGV Controller</a:t>
            </a:r>
            <a:endParaRPr lang="zh-CN" altLang="en-US" sz="3600" b="1" dirty="0">
              <a:solidFill>
                <a:srgbClr val="3E41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897" y="0"/>
            <a:ext cx="1003301" cy="10033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E541B7-C63D-46BF-98FE-1AF30EB4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1926"/>
            <a:ext cx="5863133" cy="481692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0377853-D72C-4C6F-87A8-3E42BBAF5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75" t="6000" b="6000"/>
          <a:stretch/>
        </p:blipFill>
        <p:spPr>
          <a:xfrm>
            <a:off x="709119" y="5869799"/>
            <a:ext cx="5510212" cy="838200"/>
          </a:xfrm>
          <a:prstGeom prst="rect">
            <a:avLst/>
          </a:prstGeom>
        </p:spPr>
      </p:pic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D960B989-09AB-43E6-8F58-EC893B847F05}"/>
              </a:ext>
            </a:extLst>
          </p:cNvPr>
          <p:cNvCxnSpPr/>
          <p:nvPr/>
        </p:nvCxnSpPr>
        <p:spPr>
          <a:xfrm>
            <a:off x="94343" y="1003301"/>
            <a:ext cx="108637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EF11441-8570-41CA-BB62-426196376E20}"/>
              </a:ext>
            </a:extLst>
          </p:cNvPr>
          <p:cNvCxnSpPr/>
          <p:nvPr/>
        </p:nvCxnSpPr>
        <p:spPr>
          <a:xfrm>
            <a:off x="6096000" y="1003301"/>
            <a:ext cx="0" cy="55354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图片 50">
            <a:extLst>
              <a:ext uri="{FF2B5EF4-FFF2-40B4-BE49-F238E27FC236}">
                <a16:creationId xmlns:a16="http://schemas.microsoft.com/office/drawing/2014/main" id="{46AE714A-199D-4B73-AC6E-573067234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954" y="1766888"/>
            <a:ext cx="4813850" cy="231933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2E03CA2-97EE-4AFB-92D6-EE1159535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647" y="4481512"/>
            <a:ext cx="5295900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</TotalTime>
  <Words>566</Words>
  <Application>Microsoft Office PowerPoint</Application>
  <PresentationFormat>宽屏</PresentationFormat>
  <Paragraphs>70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Calibri</vt:lpstr>
      <vt:lpstr>Calibri Light</vt:lpstr>
      <vt:lpstr>Impact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29</cp:revision>
  <dcterms:created xsi:type="dcterms:W3CDTF">2021-05-07T11:47:45Z</dcterms:created>
  <dcterms:modified xsi:type="dcterms:W3CDTF">2021-05-09T06:31:26Z</dcterms:modified>
</cp:coreProperties>
</file>